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0" r:id="rId6"/>
    <p:sldId id="261" r:id="rId7"/>
    <p:sldId id="263" r:id="rId8"/>
    <p:sldId id="262" r:id="rId9"/>
    <p:sldId id="275" r:id="rId10"/>
    <p:sldId id="264" r:id="rId11"/>
    <p:sldId id="267" r:id="rId12"/>
    <p:sldId id="268" r:id="rId13"/>
    <p:sldId id="269" r:id="rId14"/>
    <p:sldId id="270" r:id="rId15"/>
    <p:sldId id="271" r:id="rId16"/>
    <p:sldId id="272" r:id="rId17"/>
    <p:sldId id="273" r:id="rId18"/>
    <p:sldId id="274" r:id="rId19"/>
    <p:sldId id="276" r:id="rId20"/>
    <p:sldId id="279" r:id="rId21"/>
    <p:sldId id="277" r:id="rId22"/>
    <p:sldId id="283" r:id="rId23"/>
    <p:sldId id="284" r:id="rId24"/>
    <p:sldId id="285" r:id="rId25"/>
    <p:sldId id="286" r:id="rId26"/>
    <p:sldId id="278" r:id="rId27"/>
    <p:sldId id="282"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varScale="1">
        <p:scale>
          <a:sx n="82" d="100"/>
          <a:sy n="82" d="100"/>
        </p:scale>
        <p:origin x="6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E755B-60F5-40D3-A612-924ABD6E211A}" type="datetimeFigureOut">
              <a:rPr lang="en-US" smtClean="0"/>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CD4E77-C93D-4AD5-A50B-69395A742F1B}" type="slidenum">
              <a:rPr lang="en-US" smtClean="0"/>
              <a:t>‹Nr.›</a:t>
            </a:fld>
            <a:endParaRPr lang="en-US"/>
          </a:p>
        </p:txBody>
      </p:sp>
    </p:spTree>
    <p:extLst>
      <p:ext uri="{BB962C8B-B14F-4D97-AF65-F5344CB8AC3E}">
        <p14:creationId xmlns:p14="http://schemas.microsoft.com/office/powerpoint/2010/main" val="2732894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A5A731-6A32-4333-865B-D80A4D3C434D}" type="datetime1">
              <a:rPr lang="en-US" smtClean="0"/>
              <a:t>6/28/2020</a:t>
            </a:fld>
            <a:endParaRPr lang="en-US"/>
          </a:p>
        </p:txBody>
      </p:sp>
      <p:sp>
        <p:nvSpPr>
          <p:cNvPr id="5" name="Footer Placeholder 4"/>
          <p:cNvSpPr>
            <a:spLocks noGrp="1"/>
          </p:cNvSpPr>
          <p:nvPr>
            <p:ph type="ftr" sz="quarter" idx="11"/>
          </p:nvPr>
        </p:nvSpPr>
        <p:spPr/>
        <p:txBody>
          <a:bodyPr/>
          <a:lstStyle/>
          <a:p>
            <a:r>
              <a:rPr lang="en-US"/>
              <a:t>Deutsch B1.1</a:t>
            </a:r>
          </a:p>
        </p:txBody>
      </p:sp>
      <p:sp>
        <p:nvSpPr>
          <p:cNvPr id="6" name="Slide Number Placeholder 5"/>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2923324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510FD7-A01C-4860-AB8F-8EE8EB626240}" type="datetime1">
              <a:rPr lang="en-US" smtClean="0"/>
              <a:t>6/28/2020</a:t>
            </a:fld>
            <a:endParaRPr lang="en-US"/>
          </a:p>
        </p:txBody>
      </p:sp>
      <p:sp>
        <p:nvSpPr>
          <p:cNvPr id="5" name="Footer Placeholder 4"/>
          <p:cNvSpPr>
            <a:spLocks noGrp="1"/>
          </p:cNvSpPr>
          <p:nvPr>
            <p:ph type="ftr" sz="quarter" idx="11"/>
          </p:nvPr>
        </p:nvSpPr>
        <p:spPr/>
        <p:txBody>
          <a:bodyPr/>
          <a:lstStyle/>
          <a:p>
            <a:r>
              <a:rPr lang="en-US"/>
              <a:t>Deutsch B1.1</a:t>
            </a:r>
          </a:p>
        </p:txBody>
      </p:sp>
      <p:sp>
        <p:nvSpPr>
          <p:cNvPr id="6" name="Slide Number Placeholder 5"/>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460901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13CF0C5-51CB-4FEC-B103-D197BC8F7902}" type="datetime1">
              <a:rPr lang="en-US" smtClean="0"/>
              <a:t>6/28/2020</a:t>
            </a:fld>
            <a:endParaRPr lang="en-US"/>
          </a:p>
        </p:txBody>
      </p:sp>
      <p:sp>
        <p:nvSpPr>
          <p:cNvPr id="5" name="Footer Placeholder 4"/>
          <p:cNvSpPr>
            <a:spLocks noGrp="1"/>
          </p:cNvSpPr>
          <p:nvPr>
            <p:ph type="ftr" sz="quarter" idx="11"/>
          </p:nvPr>
        </p:nvSpPr>
        <p:spPr/>
        <p:txBody>
          <a:bodyPr/>
          <a:lstStyle/>
          <a:p>
            <a:r>
              <a:rPr lang="en-US"/>
              <a:t>Deutsch B1.1</a:t>
            </a:r>
          </a:p>
        </p:txBody>
      </p:sp>
      <p:sp>
        <p:nvSpPr>
          <p:cNvPr id="6" name="Slide Number Placeholder 5"/>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1109429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6D561F-F6EE-4AD1-BCC3-26C2F64A2DFB}" type="datetime1">
              <a:rPr lang="en-US" smtClean="0"/>
              <a:t>6/28/2020</a:t>
            </a:fld>
            <a:endParaRPr lang="en-US"/>
          </a:p>
        </p:txBody>
      </p:sp>
      <p:sp>
        <p:nvSpPr>
          <p:cNvPr id="5" name="Footer Placeholder 4"/>
          <p:cNvSpPr>
            <a:spLocks noGrp="1"/>
          </p:cNvSpPr>
          <p:nvPr>
            <p:ph type="ftr" sz="quarter" idx="11"/>
          </p:nvPr>
        </p:nvSpPr>
        <p:spPr/>
        <p:txBody>
          <a:bodyPr/>
          <a:lstStyle/>
          <a:p>
            <a:r>
              <a:rPr lang="en-US"/>
              <a:t>Deutsch B1.1</a:t>
            </a:r>
          </a:p>
        </p:txBody>
      </p:sp>
      <p:sp>
        <p:nvSpPr>
          <p:cNvPr id="6" name="Slide Number Placeholder 5"/>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1011781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4CEB1F-8D94-40ED-9C0A-CCD6270FC2D3}" type="datetime1">
              <a:rPr lang="en-US" smtClean="0"/>
              <a:t>6/28/2020</a:t>
            </a:fld>
            <a:endParaRPr lang="en-US"/>
          </a:p>
        </p:txBody>
      </p:sp>
      <p:sp>
        <p:nvSpPr>
          <p:cNvPr id="5" name="Footer Placeholder 4"/>
          <p:cNvSpPr>
            <a:spLocks noGrp="1"/>
          </p:cNvSpPr>
          <p:nvPr>
            <p:ph type="ftr" sz="quarter" idx="11"/>
          </p:nvPr>
        </p:nvSpPr>
        <p:spPr/>
        <p:txBody>
          <a:bodyPr/>
          <a:lstStyle/>
          <a:p>
            <a:r>
              <a:rPr lang="en-US"/>
              <a:t>Deutsch B1.1</a:t>
            </a:r>
          </a:p>
        </p:txBody>
      </p:sp>
      <p:sp>
        <p:nvSpPr>
          <p:cNvPr id="6" name="Slide Number Placeholder 5"/>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2584851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321C4B-6493-4052-97F4-97BA4B608C7A}" type="datetime1">
              <a:rPr lang="en-US" smtClean="0"/>
              <a:t>6/28/2020</a:t>
            </a:fld>
            <a:endParaRPr lang="en-US"/>
          </a:p>
        </p:txBody>
      </p:sp>
      <p:sp>
        <p:nvSpPr>
          <p:cNvPr id="6" name="Footer Placeholder 5"/>
          <p:cNvSpPr>
            <a:spLocks noGrp="1"/>
          </p:cNvSpPr>
          <p:nvPr>
            <p:ph type="ftr" sz="quarter" idx="11"/>
          </p:nvPr>
        </p:nvSpPr>
        <p:spPr/>
        <p:txBody>
          <a:bodyPr/>
          <a:lstStyle/>
          <a:p>
            <a:r>
              <a:rPr lang="en-US"/>
              <a:t>Deutsch B1.1</a:t>
            </a:r>
          </a:p>
        </p:txBody>
      </p:sp>
      <p:sp>
        <p:nvSpPr>
          <p:cNvPr id="7" name="Slide Number Placeholder 6"/>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75214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DE83199-7142-42E4-AAFA-89A828414BB3}" type="datetime1">
              <a:rPr lang="en-US" smtClean="0"/>
              <a:t>6/28/2020</a:t>
            </a:fld>
            <a:endParaRPr lang="en-US"/>
          </a:p>
        </p:txBody>
      </p:sp>
      <p:sp>
        <p:nvSpPr>
          <p:cNvPr id="8" name="Footer Placeholder 7"/>
          <p:cNvSpPr>
            <a:spLocks noGrp="1"/>
          </p:cNvSpPr>
          <p:nvPr>
            <p:ph type="ftr" sz="quarter" idx="11"/>
          </p:nvPr>
        </p:nvSpPr>
        <p:spPr/>
        <p:txBody>
          <a:bodyPr/>
          <a:lstStyle/>
          <a:p>
            <a:r>
              <a:rPr lang="en-US"/>
              <a:t>Deutsch B1.1</a:t>
            </a:r>
          </a:p>
        </p:txBody>
      </p:sp>
      <p:sp>
        <p:nvSpPr>
          <p:cNvPr id="9" name="Slide Number Placeholder 8"/>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990603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384DBB-F139-4398-ACF8-450433225A17}" type="datetime1">
              <a:rPr lang="en-US" smtClean="0"/>
              <a:t>6/28/2020</a:t>
            </a:fld>
            <a:endParaRPr lang="en-US"/>
          </a:p>
        </p:txBody>
      </p:sp>
      <p:sp>
        <p:nvSpPr>
          <p:cNvPr id="4" name="Footer Placeholder 3"/>
          <p:cNvSpPr>
            <a:spLocks noGrp="1"/>
          </p:cNvSpPr>
          <p:nvPr>
            <p:ph type="ftr" sz="quarter" idx="11"/>
          </p:nvPr>
        </p:nvSpPr>
        <p:spPr/>
        <p:txBody>
          <a:bodyPr/>
          <a:lstStyle/>
          <a:p>
            <a:r>
              <a:rPr lang="en-US"/>
              <a:t>Deutsch B1.1</a:t>
            </a:r>
          </a:p>
        </p:txBody>
      </p:sp>
      <p:sp>
        <p:nvSpPr>
          <p:cNvPr id="5" name="Slide Number Placeholder 4"/>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3429543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78980-8FB4-4BF6-8DF7-F4D97FDFF4C6}" type="datetime1">
              <a:rPr lang="en-US" smtClean="0"/>
              <a:t>6/28/2020</a:t>
            </a:fld>
            <a:endParaRPr lang="en-US"/>
          </a:p>
        </p:txBody>
      </p:sp>
      <p:sp>
        <p:nvSpPr>
          <p:cNvPr id="3" name="Footer Placeholder 2"/>
          <p:cNvSpPr>
            <a:spLocks noGrp="1"/>
          </p:cNvSpPr>
          <p:nvPr>
            <p:ph type="ftr" sz="quarter" idx="11"/>
          </p:nvPr>
        </p:nvSpPr>
        <p:spPr/>
        <p:txBody>
          <a:bodyPr/>
          <a:lstStyle/>
          <a:p>
            <a:r>
              <a:rPr lang="en-US"/>
              <a:t>Deutsch B1.1</a:t>
            </a:r>
          </a:p>
        </p:txBody>
      </p:sp>
      <p:sp>
        <p:nvSpPr>
          <p:cNvPr id="4" name="Slide Number Placeholder 3"/>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4000136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1E5F37C-B408-4073-A4AC-25BEB3DD07B4}" type="datetime1">
              <a:rPr lang="en-US" smtClean="0"/>
              <a:t>6/28/2020</a:t>
            </a:fld>
            <a:endParaRPr lang="en-US"/>
          </a:p>
        </p:txBody>
      </p:sp>
      <p:sp>
        <p:nvSpPr>
          <p:cNvPr id="6" name="Footer Placeholder 5"/>
          <p:cNvSpPr>
            <a:spLocks noGrp="1"/>
          </p:cNvSpPr>
          <p:nvPr>
            <p:ph type="ftr" sz="quarter" idx="11"/>
          </p:nvPr>
        </p:nvSpPr>
        <p:spPr/>
        <p:txBody>
          <a:bodyPr/>
          <a:lstStyle/>
          <a:p>
            <a:r>
              <a:rPr lang="en-US"/>
              <a:t>Deutsch B1.1</a:t>
            </a:r>
          </a:p>
        </p:txBody>
      </p:sp>
      <p:sp>
        <p:nvSpPr>
          <p:cNvPr id="7" name="Slide Number Placeholder 6"/>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219257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831A70-BB29-4095-8C93-F7D5468CA248}" type="datetime1">
              <a:rPr lang="en-US" smtClean="0"/>
              <a:t>6/28/2020</a:t>
            </a:fld>
            <a:endParaRPr lang="en-US"/>
          </a:p>
        </p:txBody>
      </p:sp>
      <p:sp>
        <p:nvSpPr>
          <p:cNvPr id="6" name="Footer Placeholder 5"/>
          <p:cNvSpPr>
            <a:spLocks noGrp="1"/>
          </p:cNvSpPr>
          <p:nvPr>
            <p:ph type="ftr" sz="quarter" idx="11"/>
          </p:nvPr>
        </p:nvSpPr>
        <p:spPr/>
        <p:txBody>
          <a:bodyPr/>
          <a:lstStyle/>
          <a:p>
            <a:r>
              <a:rPr lang="en-US"/>
              <a:t>Deutsch B1.1</a:t>
            </a:r>
          </a:p>
        </p:txBody>
      </p:sp>
      <p:sp>
        <p:nvSpPr>
          <p:cNvPr id="7" name="Slide Number Placeholder 6"/>
          <p:cNvSpPr>
            <a:spLocks noGrp="1"/>
          </p:cNvSpPr>
          <p:nvPr>
            <p:ph type="sldNum" sz="quarter" idx="12"/>
          </p:nvPr>
        </p:nvSpPr>
        <p:spPr/>
        <p:txBody>
          <a:bodyPr/>
          <a:lstStyle/>
          <a:p>
            <a:fld id="{C57B0FAC-BAFA-493D-9228-E427540AD988}" type="slidenum">
              <a:rPr lang="en-US" smtClean="0"/>
              <a:t>‹Nr.›</a:t>
            </a:fld>
            <a:endParaRPr lang="en-US"/>
          </a:p>
        </p:txBody>
      </p:sp>
    </p:spTree>
    <p:extLst>
      <p:ext uri="{BB962C8B-B14F-4D97-AF65-F5344CB8AC3E}">
        <p14:creationId xmlns:p14="http://schemas.microsoft.com/office/powerpoint/2010/main" val="3743260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D29F0-4F0D-4823-A066-F07DF7413A9F}" type="datetime1">
              <a:rPr lang="en-US" smtClean="0"/>
              <a:t>6/28/2020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Deutsch B1.1</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7B0FAC-BAFA-493D-9228-E427540AD988}" type="slidenum">
              <a:rPr lang="en-US" smtClean="0"/>
              <a:t>‹Nr.›</a:t>
            </a:fld>
            <a:endParaRPr lang="en-US"/>
          </a:p>
        </p:txBody>
      </p:sp>
    </p:spTree>
    <p:extLst>
      <p:ext uri="{BB962C8B-B14F-4D97-AF65-F5344CB8AC3E}">
        <p14:creationId xmlns:p14="http://schemas.microsoft.com/office/powerpoint/2010/main" val="3083096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7" y="951722"/>
            <a:ext cx="9144000" cy="1427584"/>
          </a:xfrm>
        </p:spPr>
        <p:txBody>
          <a:bodyPr>
            <a:normAutofit fontScale="90000"/>
          </a:bodyPr>
          <a:lstStyle/>
          <a:p>
            <a:r>
              <a:rPr lang="en-US" altLang="de-DE" dirty="0"/>
              <a:t>Image Denoising by Using Wavelet Transform </a:t>
            </a:r>
            <a:endParaRPr lang="en-US" dirty="0"/>
          </a:p>
        </p:txBody>
      </p:sp>
      <p:sp>
        <p:nvSpPr>
          <p:cNvPr id="5" name="Subtitle 4"/>
          <p:cNvSpPr>
            <a:spLocks noGrp="1"/>
          </p:cNvSpPr>
          <p:nvPr>
            <p:ph type="subTitle" idx="1"/>
          </p:nvPr>
        </p:nvSpPr>
        <p:spPr>
          <a:xfrm>
            <a:off x="1541418" y="2841757"/>
            <a:ext cx="9144000" cy="3273876"/>
          </a:xfrm>
        </p:spPr>
        <p:txBody>
          <a:bodyPr>
            <a:normAutofit fontScale="85000" lnSpcReduction="20000"/>
          </a:bodyPr>
          <a:lstStyle/>
          <a:p>
            <a:r>
              <a:rPr lang="de-DE" sz="2800" b="1" dirty="0" err="1"/>
              <a:t>Presented</a:t>
            </a:r>
            <a:r>
              <a:rPr lang="de-DE" sz="2800" b="1" dirty="0"/>
              <a:t> By:</a:t>
            </a:r>
          </a:p>
          <a:p>
            <a:r>
              <a:rPr lang="de-DE" sz="2800" dirty="0" err="1"/>
              <a:t>Syeda</a:t>
            </a:r>
            <a:r>
              <a:rPr lang="de-DE" sz="2800" dirty="0"/>
              <a:t> </a:t>
            </a:r>
            <a:r>
              <a:rPr lang="de-DE" sz="2800" dirty="0" err="1"/>
              <a:t>Meher</a:t>
            </a:r>
            <a:r>
              <a:rPr lang="de-DE" sz="2800" dirty="0"/>
              <a:t> Niger</a:t>
            </a:r>
          </a:p>
          <a:p>
            <a:r>
              <a:rPr lang="de-DE" dirty="0"/>
              <a:t>Immatrikulation Nr.: 65955</a:t>
            </a:r>
          </a:p>
          <a:p>
            <a:r>
              <a:rPr lang="en-US" sz="2500" dirty="0"/>
              <a:t>Semester Summer 2020</a:t>
            </a:r>
          </a:p>
          <a:p>
            <a:endParaRPr lang="de-DE" dirty="0"/>
          </a:p>
          <a:p>
            <a:r>
              <a:rPr lang="en-US" sz="2800" b="1" dirty="0"/>
              <a:t>Submitted To:</a:t>
            </a:r>
          </a:p>
          <a:p>
            <a:r>
              <a:rPr lang="de-DE" dirty="0"/>
              <a:t>Prof. Dr.-Ing. Christian Langen</a:t>
            </a:r>
          </a:p>
          <a:p>
            <a:endParaRPr lang="de-DE" dirty="0"/>
          </a:p>
          <a:p>
            <a:r>
              <a:rPr lang="de-DE" dirty="0"/>
              <a:t>Date: 29.06.2020</a:t>
            </a:r>
            <a:endParaRPr lang="en-US" dirty="0"/>
          </a:p>
          <a:p>
            <a:endParaRPr lang="de-DE" dirty="0"/>
          </a:p>
          <a:p>
            <a:endParaRPr lang="en-US" dirty="0"/>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a:t>
            </a:fld>
            <a:endParaRPr lang="en-US"/>
          </a:p>
        </p:txBody>
      </p:sp>
    </p:spTree>
    <p:extLst>
      <p:ext uri="{BB962C8B-B14F-4D97-AF65-F5344CB8AC3E}">
        <p14:creationId xmlns:p14="http://schemas.microsoft.com/office/powerpoint/2010/main" val="465828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8930" y="410049"/>
            <a:ext cx="7043056" cy="575478"/>
          </a:xfrm>
        </p:spPr>
        <p:txBody>
          <a:bodyPr>
            <a:noAutofit/>
          </a:bodyPr>
          <a:lstStyle/>
          <a:p>
            <a:pPr algn="l"/>
            <a:r>
              <a:rPr lang="de-DE" sz="3200" b="1" dirty="0" err="1"/>
              <a:t>Applying</a:t>
            </a:r>
            <a:r>
              <a:rPr lang="de-DE" sz="3200" b="1" dirty="0"/>
              <a:t> </a:t>
            </a:r>
            <a:r>
              <a:rPr lang="de-DE" sz="3200" b="1" dirty="0" err="1"/>
              <a:t>Gaussian</a:t>
            </a:r>
            <a:r>
              <a:rPr lang="de-DE" sz="3200" b="1" dirty="0"/>
              <a:t> Noise on Original Image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10</a:t>
            </a:fld>
            <a:endParaRPr lang="en-US"/>
          </a:p>
        </p:txBody>
      </p:sp>
      <p:pic>
        <p:nvPicPr>
          <p:cNvPr id="3" name="Grafik 2">
            <a:extLst>
              <a:ext uri="{FF2B5EF4-FFF2-40B4-BE49-F238E27FC236}">
                <a16:creationId xmlns:a16="http://schemas.microsoft.com/office/drawing/2014/main" id="{B5FBF634-4EAC-45BD-A5C9-DAF8EAE64261}"/>
              </a:ext>
            </a:extLst>
          </p:cNvPr>
          <p:cNvPicPr>
            <a:picLocks noChangeAspect="1"/>
          </p:cNvPicPr>
          <p:nvPr/>
        </p:nvPicPr>
        <p:blipFill>
          <a:blip r:embed="rId3"/>
          <a:stretch>
            <a:fillRect/>
          </a:stretch>
        </p:blipFill>
        <p:spPr>
          <a:xfrm>
            <a:off x="1768930" y="1511457"/>
            <a:ext cx="3783512" cy="4003909"/>
          </a:xfrm>
          <a:prstGeom prst="rect">
            <a:avLst/>
          </a:prstGeom>
        </p:spPr>
      </p:pic>
      <p:pic>
        <p:nvPicPr>
          <p:cNvPr id="4" name="Grafik 3">
            <a:extLst>
              <a:ext uri="{FF2B5EF4-FFF2-40B4-BE49-F238E27FC236}">
                <a16:creationId xmlns:a16="http://schemas.microsoft.com/office/drawing/2014/main" id="{320E2334-B2BC-47E2-B2C7-E8F0CF088C1B}"/>
              </a:ext>
            </a:extLst>
          </p:cNvPr>
          <p:cNvPicPr>
            <a:picLocks noChangeAspect="1"/>
          </p:cNvPicPr>
          <p:nvPr/>
        </p:nvPicPr>
        <p:blipFill>
          <a:blip r:embed="rId4"/>
          <a:stretch>
            <a:fillRect/>
          </a:stretch>
        </p:blipFill>
        <p:spPr>
          <a:xfrm>
            <a:off x="6071113" y="1511457"/>
            <a:ext cx="3790856" cy="4003909"/>
          </a:xfrm>
          <a:prstGeom prst="rect">
            <a:avLst/>
          </a:prstGeom>
        </p:spPr>
      </p:pic>
    </p:spTree>
    <p:extLst>
      <p:ext uri="{BB962C8B-B14F-4D97-AF65-F5344CB8AC3E}">
        <p14:creationId xmlns:p14="http://schemas.microsoft.com/office/powerpoint/2010/main" val="183611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03364"/>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Different Filters on </a:t>
            </a:r>
            <a:r>
              <a:rPr lang="de-DE" sz="3200" b="1" dirty="0" err="1"/>
              <a:t>Gaussian</a:t>
            </a:r>
            <a:r>
              <a:rPr lang="de-DE" sz="3200" b="1" dirty="0"/>
              <a:t>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11</a:t>
            </a:fld>
            <a:endParaRPr lang="en-US"/>
          </a:p>
        </p:txBody>
      </p:sp>
      <p:pic>
        <p:nvPicPr>
          <p:cNvPr id="15" name="Grafik 14">
            <a:extLst>
              <a:ext uri="{FF2B5EF4-FFF2-40B4-BE49-F238E27FC236}">
                <a16:creationId xmlns:a16="http://schemas.microsoft.com/office/drawing/2014/main" id="{073FAFC3-DA2E-4135-923B-C8A61313F17F}"/>
              </a:ext>
            </a:extLst>
          </p:cNvPr>
          <p:cNvPicPr>
            <a:picLocks noChangeAspect="1"/>
          </p:cNvPicPr>
          <p:nvPr/>
        </p:nvPicPr>
        <p:blipFill>
          <a:blip r:embed="rId3"/>
          <a:stretch>
            <a:fillRect/>
          </a:stretch>
        </p:blipFill>
        <p:spPr>
          <a:xfrm>
            <a:off x="3131205" y="1121675"/>
            <a:ext cx="5929589" cy="5302613"/>
          </a:xfrm>
          <a:prstGeom prst="rect">
            <a:avLst/>
          </a:prstGeom>
        </p:spPr>
      </p:pic>
    </p:spTree>
    <p:extLst>
      <p:ext uri="{BB962C8B-B14F-4D97-AF65-F5344CB8AC3E}">
        <p14:creationId xmlns:p14="http://schemas.microsoft.com/office/powerpoint/2010/main" val="360703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575478"/>
          </a:xfrm>
        </p:spPr>
        <p:txBody>
          <a:bodyPr>
            <a:noAutofit/>
          </a:bodyPr>
          <a:lstStyle/>
          <a:p>
            <a:pPr algn="l"/>
            <a:r>
              <a:rPr lang="de-DE" sz="3400" b="1" dirty="0" err="1"/>
              <a:t>Denoising</a:t>
            </a:r>
            <a:r>
              <a:rPr lang="de-DE" sz="3400" b="1" dirty="0"/>
              <a:t> </a:t>
            </a:r>
            <a:r>
              <a:rPr lang="de-DE" sz="3400" b="1" dirty="0" err="1"/>
              <a:t>by</a:t>
            </a:r>
            <a:r>
              <a:rPr lang="de-DE" sz="3400" b="1" dirty="0"/>
              <a:t> Different Filters on </a:t>
            </a:r>
            <a:r>
              <a:rPr lang="de-DE" sz="3400" b="1" dirty="0" err="1"/>
              <a:t>Gaussian</a:t>
            </a:r>
            <a:r>
              <a:rPr lang="de-DE" sz="3400" b="1" dirty="0"/>
              <a:t>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12</a:t>
            </a:fld>
            <a:endParaRPr lang="en-US"/>
          </a:p>
        </p:txBody>
      </p:sp>
      <p:pic>
        <p:nvPicPr>
          <p:cNvPr id="5" name="Grafik 4">
            <a:extLst>
              <a:ext uri="{FF2B5EF4-FFF2-40B4-BE49-F238E27FC236}">
                <a16:creationId xmlns:a16="http://schemas.microsoft.com/office/drawing/2014/main" id="{1A155340-C4F6-4313-9057-5A53045B7002}"/>
              </a:ext>
            </a:extLst>
          </p:cNvPr>
          <p:cNvPicPr>
            <a:picLocks noChangeAspect="1"/>
          </p:cNvPicPr>
          <p:nvPr/>
        </p:nvPicPr>
        <p:blipFill>
          <a:blip r:embed="rId3"/>
          <a:stretch>
            <a:fillRect/>
          </a:stretch>
        </p:blipFill>
        <p:spPr>
          <a:xfrm>
            <a:off x="304255" y="1427482"/>
            <a:ext cx="2862107" cy="2995228"/>
          </a:xfrm>
          <a:prstGeom prst="rect">
            <a:avLst/>
          </a:prstGeom>
        </p:spPr>
      </p:pic>
      <p:pic>
        <p:nvPicPr>
          <p:cNvPr id="17" name="Grafik 16">
            <a:extLst>
              <a:ext uri="{FF2B5EF4-FFF2-40B4-BE49-F238E27FC236}">
                <a16:creationId xmlns:a16="http://schemas.microsoft.com/office/drawing/2014/main" id="{CA75A698-E1F6-46FE-A143-6A4C2D8444C0}"/>
              </a:ext>
            </a:extLst>
          </p:cNvPr>
          <p:cNvPicPr>
            <a:picLocks noChangeAspect="1"/>
          </p:cNvPicPr>
          <p:nvPr/>
        </p:nvPicPr>
        <p:blipFill>
          <a:blip r:embed="rId4"/>
          <a:stretch>
            <a:fillRect/>
          </a:stretch>
        </p:blipFill>
        <p:spPr>
          <a:xfrm>
            <a:off x="3234643" y="3361122"/>
            <a:ext cx="2835555" cy="2995227"/>
          </a:xfrm>
          <a:prstGeom prst="rect">
            <a:avLst/>
          </a:prstGeom>
        </p:spPr>
      </p:pic>
      <p:pic>
        <p:nvPicPr>
          <p:cNvPr id="18" name="Grafik 17">
            <a:extLst>
              <a:ext uri="{FF2B5EF4-FFF2-40B4-BE49-F238E27FC236}">
                <a16:creationId xmlns:a16="http://schemas.microsoft.com/office/drawing/2014/main" id="{A40A4843-7024-47AE-82FE-EB2B23C41AC7}"/>
              </a:ext>
            </a:extLst>
          </p:cNvPr>
          <p:cNvPicPr>
            <a:picLocks noChangeAspect="1"/>
          </p:cNvPicPr>
          <p:nvPr/>
        </p:nvPicPr>
        <p:blipFill>
          <a:blip r:embed="rId5"/>
          <a:stretch>
            <a:fillRect/>
          </a:stretch>
        </p:blipFill>
        <p:spPr>
          <a:xfrm>
            <a:off x="6138479" y="1427483"/>
            <a:ext cx="2851544" cy="2995227"/>
          </a:xfrm>
          <a:prstGeom prst="rect">
            <a:avLst/>
          </a:prstGeom>
        </p:spPr>
      </p:pic>
      <p:pic>
        <p:nvPicPr>
          <p:cNvPr id="9" name="Grafik 8">
            <a:extLst>
              <a:ext uri="{FF2B5EF4-FFF2-40B4-BE49-F238E27FC236}">
                <a16:creationId xmlns:a16="http://schemas.microsoft.com/office/drawing/2014/main" id="{1501E46F-955C-4563-A5F2-158406CA4A9B}"/>
              </a:ext>
            </a:extLst>
          </p:cNvPr>
          <p:cNvPicPr>
            <a:picLocks noChangeAspect="1"/>
          </p:cNvPicPr>
          <p:nvPr/>
        </p:nvPicPr>
        <p:blipFill>
          <a:blip r:embed="rId6"/>
          <a:stretch>
            <a:fillRect/>
          </a:stretch>
        </p:blipFill>
        <p:spPr>
          <a:xfrm>
            <a:off x="9058304" y="3361122"/>
            <a:ext cx="2829441" cy="2995228"/>
          </a:xfrm>
          <a:prstGeom prst="rect">
            <a:avLst/>
          </a:prstGeom>
        </p:spPr>
      </p:pic>
    </p:spTree>
    <p:extLst>
      <p:ext uri="{BB962C8B-B14F-4D97-AF65-F5344CB8AC3E}">
        <p14:creationId xmlns:p14="http://schemas.microsoft.com/office/powerpoint/2010/main" val="958575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8930" y="410049"/>
            <a:ext cx="7043056" cy="575478"/>
          </a:xfrm>
        </p:spPr>
        <p:txBody>
          <a:bodyPr>
            <a:noAutofit/>
          </a:bodyPr>
          <a:lstStyle/>
          <a:p>
            <a:pPr algn="l"/>
            <a:r>
              <a:rPr lang="de-DE" sz="3200" b="1" dirty="0" err="1"/>
              <a:t>Applying</a:t>
            </a:r>
            <a:r>
              <a:rPr lang="de-DE" sz="3200" b="1" dirty="0"/>
              <a:t> Speckle Noise on Original Image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13</a:t>
            </a:fld>
            <a:endParaRPr lang="en-US"/>
          </a:p>
        </p:txBody>
      </p:sp>
      <p:pic>
        <p:nvPicPr>
          <p:cNvPr id="3" name="Grafik 2">
            <a:extLst>
              <a:ext uri="{FF2B5EF4-FFF2-40B4-BE49-F238E27FC236}">
                <a16:creationId xmlns:a16="http://schemas.microsoft.com/office/drawing/2014/main" id="{B5FBF634-4EAC-45BD-A5C9-DAF8EAE64261}"/>
              </a:ext>
            </a:extLst>
          </p:cNvPr>
          <p:cNvPicPr>
            <a:picLocks noChangeAspect="1"/>
          </p:cNvPicPr>
          <p:nvPr/>
        </p:nvPicPr>
        <p:blipFill>
          <a:blip r:embed="rId3"/>
          <a:stretch>
            <a:fillRect/>
          </a:stretch>
        </p:blipFill>
        <p:spPr>
          <a:xfrm>
            <a:off x="1768930" y="1511457"/>
            <a:ext cx="3783512" cy="4003909"/>
          </a:xfrm>
          <a:prstGeom prst="rect">
            <a:avLst/>
          </a:prstGeom>
        </p:spPr>
      </p:pic>
      <p:pic>
        <p:nvPicPr>
          <p:cNvPr id="5" name="Grafik 4">
            <a:extLst>
              <a:ext uri="{FF2B5EF4-FFF2-40B4-BE49-F238E27FC236}">
                <a16:creationId xmlns:a16="http://schemas.microsoft.com/office/drawing/2014/main" id="{7BD80568-D002-4B8F-B1F8-C6DECF356E43}"/>
              </a:ext>
            </a:extLst>
          </p:cNvPr>
          <p:cNvPicPr>
            <a:picLocks noChangeAspect="1"/>
          </p:cNvPicPr>
          <p:nvPr/>
        </p:nvPicPr>
        <p:blipFill>
          <a:blip r:embed="rId4"/>
          <a:stretch>
            <a:fillRect/>
          </a:stretch>
        </p:blipFill>
        <p:spPr>
          <a:xfrm>
            <a:off x="5924550" y="1511457"/>
            <a:ext cx="3804820" cy="4003909"/>
          </a:xfrm>
          <a:prstGeom prst="rect">
            <a:avLst/>
          </a:prstGeom>
        </p:spPr>
      </p:pic>
    </p:spTree>
    <p:extLst>
      <p:ext uri="{BB962C8B-B14F-4D97-AF65-F5344CB8AC3E}">
        <p14:creationId xmlns:p14="http://schemas.microsoft.com/office/powerpoint/2010/main" val="1396851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03364"/>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Different Filters on Speckle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14</a:t>
            </a:fld>
            <a:endParaRPr lang="en-US"/>
          </a:p>
        </p:txBody>
      </p:sp>
      <p:pic>
        <p:nvPicPr>
          <p:cNvPr id="4" name="Grafik 3">
            <a:extLst>
              <a:ext uri="{FF2B5EF4-FFF2-40B4-BE49-F238E27FC236}">
                <a16:creationId xmlns:a16="http://schemas.microsoft.com/office/drawing/2014/main" id="{40ED668E-8A8C-4FF9-97E3-CA2A16519506}"/>
              </a:ext>
            </a:extLst>
          </p:cNvPr>
          <p:cNvPicPr>
            <a:picLocks noChangeAspect="1"/>
          </p:cNvPicPr>
          <p:nvPr/>
        </p:nvPicPr>
        <p:blipFill>
          <a:blip r:embed="rId3"/>
          <a:stretch>
            <a:fillRect/>
          </a:stretch>
        </p:blipFill>
        <p:spPr>
          <a:xfrm>
            <a:off x="3131453" y="1121675"/>
            <a:ext cx="5929094" cy="5296213"/>
          </a:xfrm>
          <a:prstGeom prst="rect">
            <a:avLst/>
          </a:prstGeom>
        </p:spPr>
      </p:pic>
    </p:spTree>
    <p:extLst>
      <p:ext uri="{BB962C8B-B14F-4D97-AF65-F5344CB8AC3E}">
        <p14:creationId xmlns:p14="http://schemas.microsoft.com/office/powerpoint/2010/main" val="333340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575478"/>
          </a:xfrm>
        </p:spPr>
        <p:txBody>
          <a:bodyPr>
            <a:noAutofit/>
          </a:bodyPr>
          <a:lstStyle/>
          <a:p>
            <a:pPr algn="l"/>
            <a:r>
              <a:rPr lang="de-DE" sz="3400" b="1" dirty="0" err="1"/>
              <a:t>Denoising</a:t>
            </a:r>
            <a:r>
              <a:rPr lang="de-DE" sz="3400" b="1" dirty="0"/>
              <a:t> </a:t>
            </a:r>
            <a:r>
              <a:rPr lang="de-DE" sz="3400" b="1" dirty="0" err="1"/>
              <a:t>by</a:t>
            </a:r>
            <a:r>
              <a:rPr lang="de-DE" sz="3400" b="1" dirty="0"/>
              <a:t> Different Filters on Speckle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15</a:t>
            </a:fld>
            <a:endParaRPr lang="en-US"/>
          </a:p>
        </p:txBody>
      </p:sp>
      <p:pic>
        <p:nvPicPr>
          <p:cNvPr id="3" name="Grafik 2">
            <a:extLst>
              <a:ext uri="{FF2B5EF4-FFF2-40B4-BE49-F238E27FC236}">
                <a16:creationId xmlns:a16="http://schemas.microsoft.com/office/drawing/2014/main" id="{3478819C-DFF0-47FE-9096-9BC35140B6A7}"/>
              </a:ext>
            </a:extLst>
          </p:cNvPr>
          <p:cNvPicPr>
            <a:picLocks noChangeAspect="1"/>
          </p:cNvPicPr>
          <p:nvPr/>
        </p:nvPicPr>
        <p:blipFill>
          <a:blip r:embed="rId3"/>
          <a:stretch>
            <a:fillRect/>
          </a:stretch>
        </p:blipFill>
        <p:spPr>
          <a:xfrm>
            <a:off x="304255" y="1427482"/>
            <a:ext cx="2845742" cy="2995227"/>
          </a:xfrm>
          <a:prstGeom prst="rect">
            <a:avLst/>
          </a:prstGeom>
        </p:spPr>
      </p:pic>
      <p:pic>
        <p:nvPicPr>
          <p:cNvPr id="4" name="Grafik 3">
            <a:extLst>
              <a:ext uri="{FF2B5EF4-FFF2-40B4-BE49-F238E27FC236}">
                <a16:creationId xmlns:a16="http://schemas.microsoft.com/office/drawing/2014/main" id="{B6A1E1B8-CC6B-4E4B-91D2-5955894D224D}"/>
              </a:ext>
            </a:extLst>
          </p:cNvPr>
          <p:cNvPicPr>
            <a:picLocks noChangeAspect="1"/>
          </p:cNvPicPr>
          <p:nvPr/>
        </p:nvPicPr>
        <p:blipFill>
          <a:blip r:embed="rId4"/>
          <a:stretch>
            <a:fillRect/>
          </a:stretch>
        </p:blipFill>
        <p:spPr>
          <a:xfrm>
            <a:off x="3231677" y="3355888"/>
            <a:ext cx="2845742" cy="3000462"/>
          </a:xfrm>
          <a:prstGeom prst="rect">
            <a:avLst/>
          </a:prstGeom>
        </p:spPr>
      </p:pic>
      <p:pic>
        <p:nvPicPr>
          <p:cNvPr id="10" name="Grafik 9">
            <a:extLst>
              <a:ext uri="{FF2B5EF4-FFF2-40B4-BE49-F238E27FC236}">
                <a16:creationId xmlns:a16="http://schemas.microsoft.com/office/drawing/2014/main" id="{3931790B-921E-4770-845C-727FD6E0949A}"/>
              </a:ext>
            </a:extLst>
          </p:cNvPr>
          <p:cNvPicPr>
            <a:picLocks noChangeAspect="1"/>
          </p:cNvPicPr>
          <p:nvPr/>
        </p:nvPicPr>
        <p:blipFill>
          <a:blip r:embed="rId5"/>
          <a:stretch>
            <a:fillRect/>
          </a:stretch>
        </p:blipFill>
        <p:spPr>
          <a:xfrm>
            <a:off x="6159099" y="1420469"/>
            <a:ext cx="2829441" cy="3002239"/>
          </a:xfrm>
          <a:prstGeom prst="rect">
            <a:avLst/>
          </a:prstGeom>
        </p:spPr>
      </p:pic>
      <p:pic>
        <p:nvPicPr>
          <p:cNvPr id="11" name="Grafik 10">
            <a:extLst>
              <a:ext uri="{FF2B5EF4-FFF2-40B4-BE49-F238E27FC236}">
                <a16:creationId xmlns:a16="http://schemas.microsoft.com/office/drawing/2014/main" id="{7B3E716F-E040-48E3-8FD8-CF359419D01D}"/>
              </a:ext>
            </a:extLst>
          </p:cNvPr>
          <p:cNvPicPr>
            <a:picLocks noChangeAspect="1"/>
          </p:cNvPicPr>
          <p:nvPr/>
        </p:nvPicPr>
        <p:blipFill>
          <a:blip r:embed="rId6"/>
          <a:stretch>
            <a:fillRect/>
          </a:stretch>
        </p:blipFill>
        <p:spPr>
          <a:xfrm>
            <a:off x="9070221" y="3354110"/>
            <a:ext cx="2817524" cy="3002239"/>
          </a:xfrm>
          <a:prstGeom prst="rect">
            <a:avLst/>
          </a:prstGeom>
        </p:spPr>
      </p:pic>
    </p:spTree>
    <p:extLst>
      <p:ext uri="{BB962C8B-B14F-4D97-AF65-F5344CB8AC3E}">
        <p14:creationId xmlns:p14="http://schemas.microsoft.com/office/powerpoint/2010/main" val="2399792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6955" y="410049"/>
            <a:ext cx="7903029" cy="575478"/>
          </a:xfrm>
        </p:spPr>
        <p:txBody>
          <a:bodyPr>
            <a:noAutofit/>
          </a:bodyPr>
          <a:lstStyle/>
          <a:p>
            <a:pPr algn="l"/>
            <a:r>
              <a:rPr lang="de-DE" sz="3000" b="1" dirty="0" err="1"/>
              <a:t>Applying</a:t>
            </a:r>
            <a:r>
              <a:rPr lang="de-DE" sz="3000" b="1" dirty="0"/>
              <a:t> Salt and Pepper Noise on Original Image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16</a:t>
            </a:fld>
            <a:endParaRPr lang="en-US"/>
          </a:p>
        </p:txBody>
      </p:sp>
      <p:pic>
        <p:nvPicPr>
          <p:cNvPr id="3" name="Grafik 2">
            <a:extLst>
              <a:ext uri="{FF2B5EF4-FFF2-40B4-BE49-F238E27FC236}">
                <a16:creationId xmlns:a16="http://schemas.microsoft.com/office/drawing/2014/main" id="{B5FBF634-4EAC-45BD-A5C9-DAF8EAE64261}"/>
              </a:ext>
            </a:extLst>
          </p:cNvPr>
          <p:cNvPicPr>
            <a:picLocks noChangeAspect="1"/>
          </p:cNvPicPr>
          <p:nvPr/>
        </p:nvPicPr>
        <p:blipFill>
          <a:blip r:embed="rId3"/>
          <a:stretch>
            <a:fillRect/>
          </a:stretch>
        </p:blipFill>
        <p:spPr>
          <a:xfrm>
            <a:off x="1768930" y="1511457"/>
            <a:ext cx="3783512" cy="4003909"/>
          </a:xfrm>
          <a:prstGeom prst="rect">
            <a:avLst/>
          </a:prstGeom>
        </p:spPr>
      </p:pic>
      <p:pic>
        <p:nvPicPr>
          <p:cNvPr id="4" name="Grafik 3">
            <a:extLst>
              <a:ext uri="{FF2B5EF4-FFF2-40B4-BE49-F238E27FC236}">
                <a16:creationId xmlns:a16="http://schemas.microsoft.com/office/drawing/2014/main" id="{A69769F8-2FC0-4CDB-AA0C-94B389F1929B}"/>
              </a:ext>
            </a:extLst>
          </p:cNvPr>
          <p:cNvPicPr>
            <a:picLocks noChangeAspect="1"/>
          </p:cNvPicPr>
          <p:nvPr/>
        </p:nvPicPr>
        <p:blipFill>
          <a:blip r:embed="rId4"/>
          <a:stretch>
            <a:fillRect/>
          </a:stretch>
        </p:blipFill>
        <p:spPr>
          <a:xfrm>
            <a:off x="6009643" y="1511457"/>
            <a:ext cx="3783512" cy="3975269"/>
          </a:xfrm>
          <a:prstGeom prst="rect">
            <a:avLst/>
          </a:prstGeom>
        </p:spPr>
      </p:pic>
    </p:spTree>
    <p:extLst>
      <p:ext uri="{BB962C8B-B14F-4D97-AF65-F5344CB8AC3E}">
        <p14:creationId xmlns:p14="http://schemas.microsoft.com/office/powerpoint/2010/main" val="3943670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03364"/>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Different Filters on Salt &amp; Pepper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17</a:t>
            </a:fld>
            <a:endParaRPr lang="en-US"/>
          </a:p>
        </p:txBody>
      </p:sp>
      <p:pic>
        <p:nvPicPr>
          <p:cNvPr id="10" name="Grafik 9">
            <a:extLst>
              <a:ext uri="{FF2B5EF4-FFF2-40B4-BE49-F238E27FC236}">
                <a16:creationId xmlns:a16="http://schemas.microsoft.com/office/drawing/2014/main" id="{92027265-67D1-44E2-97A4-74CFDDBD5FDF}"/>
              </a:ext>
            </a:extLst>
          </p:cNvPr>
          <p:cNvPicPr>
            <a:picLocks noChangeAspect="1"/>
          </p:cNvPicPr>
          <p:nvPr/>
        </p:nvPicPr>
        <p:blipFill>
          <a:blip r:embed="rId3"/>
          <a:stretch>
            <a:fillRect/>
          </a:stretch>
        </p:blipFill>
        <p:spPr>
          <a:xfrm>
            <a:off x="3134540" y="1121675"/>
            <a:ext cx="5922920" cy="5302614"/>
          </a:xfrm>
          <a:prstGeom prst="rect">
            <a:avLst/>
          </a:prstGeom>
        </p:spPr>
      </p:pic>
    </p:spTree>
    <p:extLst>
      <p:ext uri="{BB962C8B-B14F-4D97-AF65-F5344CB8AC3E}">
        <p14:creationId xmlns:p14="http://schemas.microsoft.com/office/powerpoint/2010/main" val="3572484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575478"/>
          </a:xfrm>
        </p:spPr>
        <p:txBody>
          <a:bodyPr>
            <a:noAutofit/>
          </a:bodyPr>
          <a:lstStyle/>
          <a:p>
            <a:pPr algn="l"/>
            <a:r>
              <a:rPr lang="de-DE" sz="3400" b="1" dirty="0" err="1"/>
              <a:t>Denoising</a:t>
            </a:r>
            <a:r>
              <a:rPr lang="de-DE" sz="3400" b="1" dirty="0"/>
              <a:t> </a:t>
            </a:r>
            <a:r>
              <a:rPr lang="de-DE" sz="3400" b="1" dirty="0" err="1"/>
              <a:t>by</a:t>
            </a:r>
            <a:r>
              <a:rPr lang="de-DE" sz="3400" b="1" dirty="0"/>
              <a:t> Different Filters on Speckle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18</a:t>
            </a:fld>
            <a:endParaRPr lang="en-US"/>
          </a:p>
        </p:txBody>
      </p:sp>
      <p:pic>
        <p:nvPicPr>
          <p:cNvPr id="5" name="Grafik 4">
            <a:extLst>
              <a:ext uri="{FF2B5EF4-FFF2-40B4-BE49-F238E27FC236}">
                <a16:creationId xmlns:a16="http://schemas.microsoft.com/office/drawing/2014/main" id="{F52DA11D-1118-4DEC-A684-394F468B5F87}"/>
              </a:ext>
            </a:extLst>
          </p:cNvPr>
          <p:cNvPicPr>
            <a:picLocks noChangeAspect="1"/>
          </p:cNvPicPr>
          <p:nvPr/>
        </p:nvPicPr>
        <p:blipFill>
          <a:blip r:embed="rId3"/>
          <a:stretch>
            <a:fillRect/>
          </a:stretch>
        </p:blipFill>
        <p:spPr>
          <a:xfrm>
            <a:off x="304254" y="1427482"/>
            <a:ext cx="2829441" cy="2995229"/>
          </a:xfrm>
          <a:prstGeom prst="rect">
            <a:avLst/>
          </a:prstGeom>
        </p:spPr>
      </p:pic>
      <p:pic>
        <p:nvPicPr>
          <p:cNvPr id="9" name="Grafik 8">
            <a:extLst>
              <a:ext uri="{FF2B5EF4-FFF2-40B4-BE49-F238E27FC236}">
                <a16:creationId xmlns:a16="http://schemas.microsoft.com/office/drawing/2014/main" id="{D652DD4F-A66F-41B8-BCD9-0515B1F3BE21}"/>
              </a:ext>
            </a:extLst>
          </p:cNvPr>
          <p:cNvPicPr>
            <a:picLocks noChangeAspect="1"/>
          </p:cNvPicPr>
          <p:nvPr/>
        </p:nvPicPr>
        <p:blipFill>
          <a:blip r:embed="rId4"/>
          <a:stretch>
            <a:fillRect/>
          </a:stretch>
        </p:blipFill>
        <p:spPr>
          <a:xfrm>
            <a:off x="3231676" y="3354109"/>
            <a:ext cx="2829135" cy="2995229"/>
          </a:xfrm>
          <a:prstGeom prst="rect">
            <a:avLst/>
          </a:prstGeom>
        </p:spPr>
      </p:pic>
      <p:pic>
        <p:nvPicPr>
          <p:cNvPr id="12" name="Grafik 11">
            <a:extLst>
              <a:ext uri="{FF2B5EF4-FFF2-40B4-BE49-F238E27FC236}">
                <a16:creationId xmlns:a16="http://schemas.microsoft.com/office/drawing/2014/main" id="{5A6685F4-87EC-4651-8102-C84C81F50671}"/>
              </a:ext>
            </a:extLst>
          </p:cNvPr>
          <p:cNvPicPr>
            <a:picLocks noChangeAspect="1"/>
          </p:cNvPicPr>
          <p:nvPr/>
        </p:nvPicPr>
        <p:blipFill>
          <a:blip r:embed="rId5"/>
          <a:stretch>
            <a:fillRect/>
          </a:stretch>
        </p:blipFill>
        <p:spPr>
          <a:xfrm>
            <a:off x="6148332" y="1427482"/>
            <a:ext cx="2840208" cy="2995229"/>
          </a:xfrm>
          <a:prstGeom prst="rect">
            <a:avLst/>
          </a:prstGeom>
        </p:spPr>
      </p:pic>
      <p:pic>
        <p:nvPicPr>
          <p:cNvPr id="13" name="Grafik 12">
            <a:extLst>
              <a:ext uri="{FF2B5EF4-FFF2-40B4-BE49-F238E27FC236}">
                <a16:creationId xmlns:a16="http://schemas.microsoft.com/office/drawing/2014/main" id="{9B1F1705-DEC5-44B6-AF30-1A738E00C049}"/>
              </a:ext>
            </a:extLst>
          </p:cNvPr>
          <p:cNvPicPr>
            <a:picLocks noChangeAspect="1"/>
          </p:cNvPicPr>
          <p:nvPr/>
        </p:nvPicPr>
        <p:blipFill>
          <a:blip r:embed="rId6"/>
          <a:stretch>
            <a:fillRect/>
          </a:stretch>
        </p:blipFill>
        <p:spPr>
          <a:xfrm>
            <a:off x="9075449" y="3384764"/>
            <a:ext cx="2812296" cy="2971586"/>
          </a:xfrm>
          <a:prstGeom prst="rect">
            <a:avLst/>
          </a:prstGeom>
        </p:spPr>
      </p:pic>
    </p:spTree>
    <p:extLst>
      <p:ext uri="{BB962C8B-B14F-4D97-AF65-F5344CB8AC3E}">
        <p14:creationId xmlns:p14="http://schemas.microsoft.com/office/powerpoint/2010/main" val="3398593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0432" y="652053"/>
            <a:ext cx="9545648" cy="1049934"/>
          </a:xfrm>
        </p:spPr>
        <p:txBody>
          <a:bodyPr>
            <a:noAutofit/>
          </a:bodyPr>
          <a:lstStyle/>
          <a:p>
            <a:pPr algn="l"/>
            <a:r>
              <a:rPr lang="de-DE" sz="3400" b="1" dirty="0" err="1"/>
              <a:t>Denoising</a:t>
            </a:r>
            <a:r>
              <a:rPr lang="de-DE" sz="3400" b="1" dirty="0"/>
              <a:t> </a:t>
            </a:r>
            <a:r>
              <a:rPr lang="de-DE" sz="3400" b="1" dirty="0" err="1"/>
              <a:t>by</a:t>
            </a:r>
            <a:r>
              <a:rPr lang="de-DE" sz="3400" b="1" dirty="0"/>
              <a:t> Wavelet </a:t>
            </a:r>
            <a:r>
              <a:rPr lang="de-DE" sz="3400" b="1" dirty="0" err="1"/>
              <a:t>Based</a:t>
            </a:r>
            <a:r>
              <a:rPr lang="de-DE" sz="3400" b="1" dirty="0"/>
              <a:t> Threshold Methods:</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19</a:t>
            </a:fld>
            <a:endParaRPr lang="en-US" dirty="0"/>
          </a:p>
        </p:txBody>
      </p:sp>
      <p:sp>
        <p:nvSpPr>
          <p:cNvPr id="11" name="Title 1">
            <a:extLst>
              <a:ext uri="{FF2B5EF4-FFF2-40B4-BE49-F238E27FC236}">
                <a16:creationId xmlns:a16="http://schemas.microsoft.com/office/drawing/2014/main" id="{DAE3A50B-B26D-4EE2-8F2B-A16B042CED5F}"/>
              </a:ext>
            </a:extLst>
          </p:cNvPr>
          <p:cNvSpPr txBox="1">
            <a:spLocks/>
          </p:cNvSpPr>
          <p:nvPr/>
        </p:nvSpPr>
        <p:spPr>
          <a:xfrm>
            <a:off x="1000432" y="2020044"/>
            <a:ext cx="4615995" cy="303199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b="1" dirty="0"/>
              <a:t>Wavelet </a:t>
            </a:r>
            <a:r>
              <a:rPr lang="de-DE" sz="2400" b="1" dirty="0" err="1"/>
              <a:t>Based</a:t>
            </a:r>
            <a:r>
              <a:rPr lang="de-DE" sz="2400" b="1" dirty="0"/>
              <a:t> Threshold Methods:</a:t>
            </a:r>
          </a:p>
          <a:p>
            <a:pPr marL="806450" indent="-342900" algn="l">
              <a:buFont typeface="Arial" panose="020B0604020202020204" pitchFamily="34" charset="0"/>
              <a:buChar char="•"/>
            </a:pPr>
            <a:r>
              <a:rPr lang="de-DE" sz="2400" dirty="0">
                <a:solidFill>
                  <a:srgbClr val="000000"/>
                </a:solidFill>
                <a:latin typeface="Courier New" panose="02070309020205020404" pitchFamily="49" charset="0"/>
              </a:rPr>
              <a:t>Universal Threshold</a:t>
            </a:r>
          </a:p>
          <a:p>
            <a:pPr marL="806450" indent="-342900" algn="l"/>
            <a:r>
              <a:rPr lang="de-DE" sz="2400" dirty="0">
                <a:solidFill>
                  <a:srgbClr val="000000"/>
                </a:solidFill>
                <a:latin typeface="Courier New" panose="02070309020205020404" pitchFamily="49" charset="0"/>
              </a:rPr>
              <a:t>  (</a:t>
            </a:r>
            <a:r>
              <a:rPr lang="de-DE" sz="2400" dirty="0" err="1">
                <a:solidFill>
                  <a:srgbClr val="000000"/>
                </a:solidFill>
                <a:latin typeface="Courier New" panose="02070309020205020404" pitchFamily="49" charset="0"/>
              </a:rPr>
              <a:t>VisuShrink</a:t>
            </a:r>
            <a:r>
              <a:rPr lang="de-DE" sz="2400" dirty="0">
                <a:solidFill>
                  <a:srgbClr val="000000"/>
                </a:solidFill>
                <a:latin typeface="Courier New" panose="02070309020205020404" pitchFamily="49" charset="0"/>
              </a:rPr>
              <a:t>)</a:t>
            </a:r>
          </a:p>
          <a:p>
            <a:pPr marL="806450" indent="-342900" algn="l">
              <a:buFont typeface="Arial" panose="020B0604020202020204" pitchFamily="34" charset="0"/>
              <a:buChar char="•"/>
            </a:pPr>
            <a:r>
              <a:rPr lang="de-DE" sz="2400" dirty="0">
                <a:solidFill>
                  <a:srgbClr val="000000"/>
                </a:solidFill>
                <a:latin typeface="Courier New" panose="02070309020205020404" pitchFamily="49" charset="0"/>
              </a:rPr>
              <a:t> Sure </a:t>
            </a:r>
            <a:r>
              <a:rPr lang="de-DE" sz="2400" dirty="0" err="1">
                <a:solidFill>
                  <a:srgbClr val="000000"/>
                </a:solidFill>
                <a:latin typeface="Courier New" panose="02070309020205020404" pitchFamily="49" charset="0"/>
              </a:rPr>
              <a:t>Shrink</a:t>
            </a:r>
            <a:endParaRPr lang="de-DE" sz="2400" dirty="0">
              <a:solidFill>
                <a:srgbClr val="000000"/>
              </a:solidFill>
              <a:latin typeface="Courier New" panose="02070309020205020404" pitchFamily="49" charset="0"/>
            </a:endParaRPr>
          </a:p>
          <a:p>
            <a:pPr marL="806450" indent="-342900" algn="l">
              <a:buFont typeface="Arial" panose="020B0604020202020204" pitchFamily="34" charset="0"/>
              <a:buChar char="•"/>
            </a:pPr>
            <a:r>
              <a:rPr lang="de-DE" sz="2400" dirty="0">
                <a:solidFill>
                  <a:srgbClr val="000000"/>
                </a:solidFill>
                <a:latin typeface="Courier New" panose="02070309020205020404" pitchFamily="49" charset="0"/>
              </a:rPr>
              <a:t> Bayes </a:t>
            </a:r>
            <a:r>
              <a:rPr lang="de-DE" sz="2400" dirty="0" err="1">
                <a:solidFill>
                  <a:srgbClr val="000000"/>
                </a:solidFill>
                <a:latin typeface="Courier New" panose="02070309020205020404" pitchFamily="49" charset="0"/>
              </a:rPr>
              <a:t>Shrink</a:t>
            </a:r>
            <a:endParaRPr lang="de-DE" sz="2400" dirty="0">
              <a:solidFill>
                <a:srgbClr val="000000"/>
              </a:solidFill>
              <a:latin typeface="Courier New" panose="02070309020205020404" pitchFamily="49" charset="0"/>
            </a:endParaRPr>
          </a:p>
          <a:p>
            <a:pPr marL="806450" indent="-342900" algn="l">
              <a:buFont typeface="Arial" panose="020B0604020202020204" pitchFamily="34" charset="0"/>
              <a:buChar char="•"/>
            </a:pPr>
            <a:r>
              <a:rPr lang="de-DE" sz="2400" dirty="0">
                <a:solidFill>
                  <a:srgbClr val="000000"/>
                </a:solidFill>
                <a:latin typeface="Courier New" panose="02070309020205020404" pitchFamily="49" charset="0"/>
              </a:rPr>
              <a:t> FDR</a:t>
            </a:r>
          </a:p>
          <a:p>
            <a:pPr marL="806450" indent="-342900" algn="l">
              <a:buFont typeface="Arial" panose="020B0604020202020204" pitchFamily="34" charset="0"/>
              <a:buChar char="•"/>
            </a:pPr>
            <a:r>
              <a:rPr lang="de-DE" sz="2400" dirty="0">
                <a:solidFill>
                  <a:srgbClr val="000000"/>
                </a:solidFill>
                <a:latin typeface="Courier New" panose="02070309020205020404" pitchFamily="49" charset="0"/>
              </a:rPr>
              <a:t> </a:t>
            </a:r>
            <a:r>
              <a:rPr lang="de-DE" sz="2400" dirty="0" err="1">
                <a:solidFill>
                  <a:srgbClr val="000000"/>
                </a:solidFill>
                <a:latin typeface="Courier New" panose="02070309020205020404" pitchFamily="49" charset="0"/>
              </a:rPr>
              <a:t>MiniMax</a:t>
            </a:r>
            <a:r>
              <a:rPr lang="de-DE" sz="2400" dirty="0">
                <a:solidFill>
                  <a:srgbClr val="000000"/>
                </a:solidFill>
                <a:latin typeface="Courier New" panose="02070309020205020404" pitchFamily="49" charset="0"/>
              </a:rPr>
              <a:t>, </a:t>
            </a:r>
            <a:r>
              <a:rPr lang="de-DE" sz="2400" dirty="0" err="1">
                <a:solidFill>
                  <a:srgbClr val="000000"/>
                </a:solidFill>
                <a:latin typeface="Courier New" panose="02070309020205020404" pitchFamily="49" charset="0"/>
              </a:rPr>
              <a:t>etc</a:t>
            </a:r>
            <a:endParaRPr lang="de-DE" sz="2400" dirty="0">
              <a:solidFill>
                <a:srgbClr val="000000"/>
              </a:solidFill>
              <a:latin typeface="Courier New" panose="02070309020205020404" pitchFamily="49" charset="0"/>
            </a:endParaRPr>
          </a:p>
          <a:p>
            <a:pPr algn="l"/>
            <a:endParaRPr lang="de-DE" sz="2400" b="1" dirty="0"/>
          </a:p>
        </p:txBody>
      </p:sp>
      <p:sp>
        <p:nvSpPr>
          <p:cNvPr id="14" name="Title 1">
            <a:extLst>
              <a:ext uri="{FF2B5EF4-FFF2-40B4-BE49-F238E27FC236}">
                <a16:creationId xmlns:a16="http://schemas.microsoft.com/office/drawing/2014/main" id="{F4267D14-B842-455B-9697-F6FE7051E732}"/>
              </a:ext>
            </a:extLst>
          </p:cNvPr>
          <p:cNvSpPr txBox="1">
            <a:spLocks/>
          </p:cNvSpPr>
          <p:nvPr/>
        </p:nvSpPr>
        <p:spPr>
          <a:xfrm>
            <a:off x="6910318" y="2486225"/>
            <a:ext cx="4615995" cy="162857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e-DE" sz="2400" b="1" dirty="0"/>
              <a:t>Wavelet </a:t>
            </a:r>
            <a:r>
              <a:rPr lang="de-DE" sz="2400" b="1" dirty="0" err="1"/>
              <a:t>Thresholding</a:t>
            </a:r>
            <a:r>
              <a:rPr lang="de-DE" sz="2400" b="1" dirty="0"/>
              <a:t> </a:t>
            </a:r>
            <a:r>
              <a:rPr lang="de-DE" sz="2400" b="1" dirty="0" err="1"/>
              <a:t>Types</a:t>
            </a:r>
            <a:r>
              <a:rPr lang="de-DE" sz="2400" b="1" dirty="0"/>
              <a:t>:</a:t>
            </a:r>
          </a:p>
          <a:p>
            <a:pPr marL="895350" indent="-342900" algn="l">
              <a:buFont typeface="Arial" panose="020B0604020202020204" pitchFamily="34" charset="0"/>
              <a:buChar char="•"/>
            </a:pPr>
            <a:r>
              <a:rPr lang="de-DE" sz="2400" dirty="0">
                <a:solidFill>
                  <a:srgbClr val="000000"/>
                </a:solidFill>
                <a:latin typeface="Courier New" panose="02070309020205020404" pitchFamily="49" charset="0"/>
              </a:rPr>
              <a:t>Hard</a:t>
            </a:r>
          </a:p>
          <a:p>
            <a:pPr marL="895350" indent="-342900" algn="l">
              <a:buFont typeface="Arial" panose="020B0604020202020204" pitchFamily="34" charset="0"/>
              <a:buChar char="•"/>
            </a:pPr>
            <a:r>
              <a:rPr lang="de-DE" sz="2400" dirty="0">
                <a:solidFill>
                  <a:srgbClr val="000000"/>
                </a:solidFill>
                <a:latin typeface="Courier New" panose="02070309020205020404" pitchFamily="49" charset="0"/>
              </a:rPr>
              <a:t>Soft</a:t>
            </a:r>
          </a:p>
          <a:p>
            <a:pPr marL="895350" indent="-342900" algn="l">
              <a:buFont typeface="Arial" panose="020B0604020202020204" pitchFamily="34" charset="0"/>
              <a:buChar char="•"/>
            </a:pPr>
            <a:r>
              <a:rPr lang="de-DE" sz="2400" dirty="0">
                <a:solidFill>
                  <a:srgbClr val="000000"/>
                </a:solidFill>
                <a:latin typeface="Courier New" panose="02070309020205020404" pitchFamily="49" charset="0"/>
              </a:rPr>
              <a:t>Mean</a:t>
            </a:r>
          </a:p>
          <a:p>
            <a:pPr marL="895350" indent="-342900" algn="l">
              <a:buFont typeface="Arial" panose="020B0604020202020204" pitchFamily="34" charset="0"/>
              <a:buChar char="•"/>
            </a:pPr>
            <a:r>
              <a:rPr lang="de-DE" sz="2400" dirty="0">
                <a:solidFill>
                  <a:srgbClr val="000000"/>
                </a:solidFill>
                <a:latin typeface="Courier New" panose="02070309020205020404" pitchFamily="49" charset="0"/>
              </a:rPr>
              <a:t>Median</a:t>
            </a:r>
          </a:p>
        </p:txBody>
      </p:sp>
    </p:spTree>
    <p:extLst>
      <p:ext uri="{BB962C8B-B14F-4D97-AF65-F5344CB8AC3E}">
        <p14:creationId xmlns:p14="http://schemas.microsoft.com/office/powerpoint/2010/main" val="2283138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7" y="1082354"/>
            <a:ext cx="5485156" cy="1007703"/>
          </a:xfrm>
        </p:spPr>
        <p:txBody>
          <a:bodyPr>
            <a:normAutofit/>
          </a:bodyPr>
          <a:lstStyle/>
          <a:p>
            <a:pPr algn="l"/>
            <a:r>
              <a:rPr lang="en-US" altLang="de-DE" dirty="0"/>
              <a:t>Discussion Topics</a:t>
            </a:r>
            <a:endParaRPr lang="en-US" dirty="0"/>
          </a:p>
        </p:txBody>
      </p:sp>
      <p:sp>
        <p:nvSpPr>
          <p:cNvPr id="5" name="Subtitle 4"/>
          <p:cNvSpPr>
            <a:spLocks noGrp="1"/>
          </p:cNvSpPr>
          <p:nvPr>
            <p:ph type="subTitle" idx="1"/>
          </p:nvPr>
        </p:nvSpPr>
        <p:spPr>
          <a:xfrm>
            <a:off x="1524000" y="2501770"/>
            <a:ext cx="9144000" cy="3854580"/>
          </a:xfrm>
        </p:spPr>
        <p:txBody>
          <a:bodyPr>
            <a:normAutofit fontScale="85000" lnSpcReduction="20000"/>
          </a:bodyPr>
          <a:lstStyle/>
          <a:p>
            <a:pPr marL="342900" indent="-342900" algn="l">
              <a:buFont typeface="Arial" panose="020B0604020202020204" pitchFamily="34" charset="0"/>
              <a:buChar char="•"/>
            </a:pPr>
            <a:r>
              <a:rPr lang="de-DE" dirty="0" err="1"/>
              <a:t>Why</a:t>
            </a:r>
            <a:r>
              <a:rPr lang="de-DE" dirty="0"/>
              <a:t> Wavelet Transform?</a:t>
            </a:r>
          </a:p>
          <a:p>
            <a:pPr marL="342900" indent="-342900" algn="l">
              <a:buFont typeface="Arial" panose="020B0604020202020204" pitchFamily="34" charset="0"/>
              <a:buChar char="•"/>
            </a:pPr>
            <a:r>
              <a:rPr lang="de-DE" dirty="0"/>
              <a:t>Image </a:t>
            </a:r>
            <a:r>
              <a:rPr lang="de-DE" dirty="0" err="1"/>
              <a:t>Denoising</a:t>
            </a:r>
            <a:endParaRPr lang="de-DE" dirty="0"/>
          </a:p>
          <a:p>
            <a:pPr marL="342900" indent="-342900" algn="l">
              <a:buFont typeface="Arial" panose="020B0604020202020204" pitchFamily="34" charset="0"/>
              <a:buChar char="•"/>
            </a:pPr>
            <a:r>
              <a:rPr lang="de-DE" dirty="0"/>
              <a:t>Goal </a:t>
            </a:r>
            <a:r>
              <a:rPr lang="de-DE" dirty="0" err="1"/>
              <a:t>of</a:t>
            </a:r>
            <a:r>
              <a:rPr lang="de-DE" dirty="0"/>
              <a:t> </a:t>
            </a:r>
            <a:r>
              <a:rPr lang="de-DE" dirty="0" err="1"/>
              <a:t>the</a:t>
            </a:r>
            <a:r>
              <a:rPr lang="de-DE" dirty="0"/>
              <a:t> Project</a:t>
            </a:r>
          </a:p>
          <a:p>
            <a:pPr marL="342900" indent="-342900" algn="l">
              <a:buFont typeface="Arial" panose="020B0604020202020204" pitchFamily="34" charset="0"/>
              <a:buChar char="•"/>
            </a:pPr>
            <a:r>
              <a:rPr lang="de-DE" dirty="0"/>
              <a:t>Different </a:t>
            </a:r>
            <a:r>
              <a:rPr lang="de-DE" dirty="0" err="1"/>
              <a:t>Types</a:t>
            </a:r>
            <a:r>
              <a:rPr lang="de-DE" dirty="0"/>
              <a:t> </a:t>
            </a:r>
            <a:r>
              <a:rPr lang="de-DE" dirty="0" err="1"/>
              <a:t>of</a:t>
            </a:r>
            <a:r>
              <a:rPr lang="de-DE" dirty="0"/>
              <a:t> Noise</a:t>
            </a:r>
          </a:p>
          <a:p>
            <a:pPr marL="342900" indent="-342900" algn="l">
              <a:buFont typeface="Arial" panose="020B0604020202020204" pitchFamily="34" charset="0"/>
              <a:buChar char="•"/>
            </a:pPr>
            <a:r>
              <a:rPr lang="de-DE" dirty="0"/>
              <a:t>Software Tools </a:t>
            </a:r>
            <a:r>
              <a:rPr lang="de-DE" dirty="0" err="1"/>
              <a:t>Required</a:t>
            </a:r>
            <a:endParaRPr lang="de-DE" dirty="0"/>
          </a:p>
          <a:p>
            <a:pPr marL="342900" indent="-342900" algn="l">
              <a:buFont typeface="Arial" panose="020B0604020202020204" pitchFamily="34" charset="0"/>
              <a:buChar char="•"/>
            </a:pPr>
            <a:r>
              <a:rPr lang="de-DE" dirty="0" err="1"/>
              <a:t>Differnent</a:t>
            </a:r>
            <a:r>
              <a:rPr lang="de-DE" dirty="0"/>
              <a:t> </a:t>
            </a:r>
            <a:r>
              <a:rPr lang="de-DE" dirty="0" err="1"/>
              <a:t>Noisy</a:t>
            </a:r>
            <a:r>
              <a:rPr lang="de-DE" dirty="0"/>
              <a:t> Images</a:t>
            </a:r>
          </a:p>
          <a:p>
            <a:pPr marL="342900" indent="-342900" algn="l">
              <a:buFont typeface="Arial" panose="020B0604020202020204" pitchFamily="34" charset="0"/>
              <a:buChar char="•"/>
            </a:pPr>
            <a:r>
              <a:rPr lang="de-DE" dirty="0" err="1"/>
              <a:t>Denoising</a:t>
            </a:r>
            <a:r>
              <a:rPr lang="de-DE" dirty="0"/>
              <a:t> </a:t>
            </a:r>
            <a:r>
              <a:rPr lang="de-DE" dirty="0" err="1"/>
              <a:t>of</a:t>
            </a:r>
            <a:r>
              <a:rPr lang="de-DE" dirty="0"/>
              <a:t> Different </a:t>
            </a:r>
            <a:r>
              <a:rPr lang="de-DE" dirty="0" err="1"/>
              <a:t>filters</a:t>
            </a:r>
            <a:r>
              <a:rPr lang="de-DE" dirty="0"/>
              <a:t> on different </a:t>
            </a:r>
            <a:r>
              <a:rPr lang="de-DE" dirty="0" err="1"/>
              <a:t>images</a:t>
            </a:r>
            <a:endParaRPr lang="de-DE" dirty="0"/>
          </a:p>
          <a:p>
            <a:pPr marL="342900" indent="-342900" algn="l">
              <a:buFont typeface="Arial" panose="020B0604020202020204" pitchFamily="34" charset="0"/>
              <a:buChar char="•"/>
            </a:pPr>
            <a:r>
              <a:rPr lang="de-DE" dirty="0"/>
              <a:t>Implementation </a:t>
            </a:r>
            <a:r>
              <a:rPr lang="de-DE" dirty="0" err="1"/>
              <a:t>by</a:t>
            </a:r>
            <a:r>
              <a:rPr lang="de-DE" dirty="0"/>
              <a:t> </a:t>
            </a:r>
            <a:r>
              <a:rPr lang="de-DE" dirty="0" err="1"/>
              <a:t>Matlab</a:t>
            </a:r>
            <a:r>
              <a:rPr lang="de-DE" dirty="0"/>
              <a:t> and </a:t>
            </a:r>
            <a:r>
              <a:rPr lang="de-DE" dirty="0" err="1"/>
              <a:t>Results</a:t>
            </a:r>
            <a:r>
              <a:rPr lang="de-DE" dirty="0"/>
              <a:t> Analysis</a:t>
            </a:r>
          </a:p>
          <a:p>
            <a:pPr marL="342900" indent="-342900" algn="l">
              <a:buFont typeface="Arial" panose="020B0604020202020204" pitchFamily="34" charset="0"/>
              <a:buChar char="•"/>
            </a:pPr>
            <a:r>
              <a:rPr lang="de-DE" dirty="0" err="1"/>
              <a:t>Adding</a:t>
            </a:r>
            <a:r>
              <a:rPr lang="de-DE" dirty="0"/>
              <a:t> Different Filters and </a:t>
            </a:r>
            <a:r>
              <a:rPr lang="de-DE" dirty="0" err="1"/>
              <a:t>Results</a:t>
            </a:r>
            <a:endParaRPr lang="de-DE" dirty="0"/>
          </a:p>
          <a:p>
            <a:pPr marL="342900" indent="-342900" algn="l">
              <a:buFont typeface="Arial" panose="020B0604020202020204" pitchFamily="34" charset="0"/>
              <a:buChar char="•"/>
            </a:pPr>
            <a:r>
              <a:rPr lang="de-DE" dirty="0" err="1"/>
              <a:t>Denoising</a:t>
            </a:r>
            <a:r>
              <a:rPr lang="de-DE" dirty="0"/>
              <a:t> </a:t>
            </a:r>
            <a:r>
              <a:rPr lang="de-DE" dirty="0" err="1"/>
              <a:t>of</a:t>
            </a:r>
            <a:r>
              <a:rPr lang="de-DE" dirty="0"/>
              <a:t>  Wavelet </a:t>
            </a:r>
            <a:r>
              <a:rPr lang="de-DE" dirty="0" err="1"/>
              <a:t>based</a:t>
            </a:r>
            <a:r>
              <a:rPr lang="de-DE" dirty="0"/>
              <a:t> Threshold Methods and </a:t>
            </a:r>
            <a:r>
              <a:rPr lang="de-DE" dirty="0" err="1"/>
              <a:t>Results</a:t>
            </a:r>
            <a:r>
              <a:rPr lang="de-DE" dirty="0"/>
              <a:t> Analysis</a:t>
            </a:r>
          </a:p>
          <a:p>
            <a:pPr marL="342900" indent="-342900" algn="l">
              <a:buFont typeface="Arial" panose="020B0604020202020204" pitchFamily="34" charset="0"/>
              <a:buChar char="•"/>
            </a:pPr>
            <a:r>
              <a:rPr lang="de-DE" dirty="0" err="1"/>
              <a:t>Conclusion</a:t>
            </a:r>
            <a:r>
              <a:rPr lang="de-DE" dirty="0"/>
              <a:t> </a:t>
            </a:r>
          </a:p>
          <a:p>
            <a:pPr algn="l"/>
            <a:endParaRPr lang="de-DE" dirty="0"/>
          </a:p>
          <a:p>
            <a:endParaRPr lang="en-US" dirty="0"/>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a:t>
            </a:fld>
            <a:endParaRPr lang="en-US"/>
          </a:p>
        </p:txBody>
      </p:sp>
    </p:spTree>
    <p:extLst>
      <p:ext uri="{BB962C8B-B14F-4D97-AF65-F5344CB8AC3E}">
        <p14:creationId xmlns:p14="http://schemas.microsoft.com/office/powerpoint/2010/main" val="3057412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85338"/>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Bayes </a:t>
            </a:r>
            <a:r>
              <a:rPr lang="de-DE" sz="3200" b="1" dirty="0" err="1"/>
              <a:t>Shrink</a:t>
            </a:r>
            <a:r>
              <a:rPr lang="de-DE" sz="3200" b="1" dirty="0"/>
              <a:t> on </a:t>
            </a:r>
            <a:r>
              <a:rPr lang="de-DE" sz="3200" b="1" dirty="0" err="1"/>
              <a:t>Gaussian</a:t>
            </a:r>
            <a:r>
              <a:rPr lang="de-DE" sz="3200" b="1" dirty="0"/>
              <a:t>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20</a:t>
            </a:fld>
            <a:endParaRPr lang="en-US"/>
          </a:p>
        </p:txBody>
      </p:sp>
      <p:pic>
        <p:nvPicPr>
          <p:cNvPr id="4" name="Grafik 3">
            <a:extLst>
              <a:ext uri="{FF2B5EF4-FFF2-40B4-BE49-F238E27FC236}">
                <a16:creationId xmlns:a16="http://schemas.microsoft.com/office/drawing/2014/main" id="{C2F89114-806D-44AE-AD08-2C9DF7F737AF}"/>
              </a:ext>
            </a:extLst>
          </p:cNvPr>
          <p:cNvPicPr>
            <a:picLocks noChangeAspect="1"/>
          </p:cNvPicPr>
          <p:nvPr/>
        </p:nvPicPr>
        <p:blipFill>
          <a:blip r:embed="rId3"/>
          <a:stretch>
            <a:fillRect/>
          </a:stretch>
        </p:blipFill>
        <p:spPr>
          <a:xfrm>
            <a:off x="285134" y="1634415"/>
            <a:ext cx="11602611" cy="4048629"/>
          </a:xfrm>
          <a:prstGeom prst="rect">
            <a:avLst/>
          </a:prstGeom>
        </p:spPr>
      </p:pic>
    </p:spTree>
    <p:extLst>
      <p:ext uri="{BB962C8B-B14F-4D97-AF65-F5344CB8AC3E}">
        <p14:creationId xmlns:p14="http://schemas.microsoft.com/office/powerpoint/2010/main" val="122056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990940"/>
          </a:xfrm>
        </p:spPr>
        <p:txBody>
          <a:bodyPr>
            <a:noAutofit/>
          </a:bodyPr>
          <a:lstStyle/>
          <a:p>
            <a:pPr algn="l"/>
            <a:r>
              <a:rPr lang="de-DE" sz="3400" b="1" dirty="0" err="1"/>
              <a:t>Denoising</a:t>
            </a:r>
            <a:r>
              <a:rPr lang="de-DE" sz="3400" b="1" dirty="0"/>
              <a:t> </a:t>
            </a:r>
            <a:r>
              <a:rPr lang="de-DE" sz="3400" b="1" dirty="0" err="1"/>
              <a:t>by</a:t>
            </a:r>
            <a:r>
              <a:rPr lang="de-DE" sz="3400" b="1" dirty="0"/>
              <a:t> Bayes </a:t>
            </a:r>
            <a:r>
              <a:rPr lang="de-DE" sz="3400" b="1" dirty="0" err="1"/>
              <a:t>Shrink</a:t>
            </a:r>
            <a:r>
              <a:rPr lang="de-DE" sz="3400" b="1" dirty="0"/>
              <a:t> on </a:t>
            </a:r>
            <a:r>
              <a:rPr lang="de-DE" sz="3400" b="1" dirty="0" err="1"/>
              <a:t>Gaussian</a:t>
            </a:r>
            <a:r>
              <a:rPr lang="de-DE" sz="3400" b="1" dirty="0"/>
              <a:t> Noise </a:t>
            </a:r>
            <a:r>
              <a:rPr lang="de-DE" sz="3400" b="1" dirty="0" err="1"/>
              <a:t>with</a:t>
            </a:r>
            <a:r>
              <a:rPr lang="de-DE" sz="3400" b="1" dirty="0"/>
              <a:t> Median Threshold</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21</a:t>
            </a:fld>
            <a:endParaRPr lang="en-US"/>
          </a:p>
        </p:txBody>
      </p:sp>
      <p:pic>
        <p:nvPicPr>
          <p:cNvPr id="9" name="Grafik 8">
            <a:extLst>
              <a:ext uri="{FF2B5EF4-FFF2-40B4-BE49-F238E27FC236}">
                <a16:creationId xmlns:a16="http://schemas.microsoft.com/office/drawing/2014/main" id="{B502656D-091E-46DC-8DE5-2C334430281E}"/>
              </a:ext>
            </a:extLst>
          </p:cNvPr>
          <p:cNvPicPr>
            <a:picLocks noChangeAspect="1"/>
          </p:cNvPicPr>
          <p:nvPr/>
        </p:nvPicPr>
        <p:blipFill>
          <a:blip r:embed="rId3"/>
          <a:stretch>
            <a:fillRect/>
          </a:stretch>
        </p:blipFill>
        <p:spPr>
          <a:xfrm>
            <a:off x="344128" y="1622629"/>
            <a:ext cx="11543617" cy="3612741"/>
          </a:xfrm>
          <a:prstGeom prst="rect">
            <a:avLst/>
          </a:prstGeom>
        </p:spPr>
      </p:pic>
    </p:spTree>
    <p:extLst>
      <p:ext uri="{BB962C8B-B14F-4D97-AF65-F5344CB8AC3E}">
        <p14:creationId xmlns:p14="http://schemas.microsoft.com/office/powerpoint/2010/main" val="35405726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85338"/>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Visu </a:t>
            </a:r>
            <a:r>
              <a:rPr lang="de-DE" sz="3200" b="1" dirty="0" err="1"/>
              <a:t>Shrink</a:t>
            </a:r>
            <a:r>
              <a:rPr lang="de-DE" sz="3200" b="1" dirty="0"/>
              <a:t> on </a:t>
            </a:r>
            <a:r>
              <a:rPr lang="de-DE" sz="3200" b="1" dirty="0" err="1"/>
              <a:t>Gaussian</a:t>
            </a:r>
            <a:r>
              <a:rPr lang="de-DE" sz="3200" b="1" dirty="0"/>
              <a:t>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22</a:t>
            </a:fld>
            <a:endParaRPr lang="en-US"/>
          </a:p>
        </p:txBody>
      </p:sp>
      <p:pic>
        <p:nvPicPr>
          <p:cNvPr id="5" name="Grafik 4">
            <a:extLst>
              <a:ext uri="{FF2B5EF4-FFF2-40B4-BE49-F238E27FC236}">
                <a16:creationId xmlns:a16="http://schemas.microsoft.com/office/drawing/2014/main" id="{3E09189C-84B5-4511-8360-CFE0C3E14536}"/>
              </a:ext>
            </a:extLst>
          </p:cNvPr>
          <p:cNvPicPr>
            <a:picLocks noChangeAspect="1"/>
          </p:cNvPicPr>
          <p:nvPr/>
        </p:nvPicPr>
        <p:blipFill>
          <a:blip r:embed="rId3"/>
          <a:stretch>
            <a:fillRect/>
          </a:stretch>
        </p:blipFill>
        <p:spPr>
          <a:xfrm>
            <a:off x="334297" y="1639540"/>
            <a:ext cx="11553448" cy="4043505"/>
          </a:xfrm>
          <a:prstGeom prst="rect">
            <a:avLst/>
          </a:prstGeom>
        </p:spPr>
      </p:pic>
    </p:spTree>
    <p:extLst>
      <p:ext uri="{BB962C8B-B14F-4D97-AF65-F5344CB8AC3E}">
        <p14:creationId xmlns:p14="http://schemas.microsoft.com/office/powerpoint/2010/main" val="2707109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990940"/>
          </a:xfrm>
        </p:spPr>
        <p:txBody>
          <a:bodyPr>
            <a:noAutofit/>
          </a:bodyPr>
          <a:lstStyle/>
          <a:p>
            <a:pPr algn="l"/>
            <a:r>
              <a:rPr lang="de-DE" sz="3400" b="1" dirty="0" err="1"/>
              <a:t>Denoising</a:t>
            </a:r>
            <a:r>
              <a:rPr lang="de-DE" sz="3400" b="1" dirty="0"/>
              <a:t> </a:t>
            </a:r>
            <a:r>
              <a:rPr lang="de-DE" sz="3400" b="1" dirty="0" err="1"/>
              <a:t>by</a:t>
            </a:r>
            <a:r>
              <a:rPr lang="de-DE" sz="3400" b="1" dirty="0"/>
              <a:t> </a:t>
            </a:r>
            <a:r>
              <a:rPr lang="de-DE" sz="3400" b="1" dirty="0" err="1"/>
              <a:t>VisuShrink</a:t>
            </a:r>
            <a:r>
              <a:rPr lang="de-DE" sz="3400" b="1" dirty="0"/>
              <a:t> on </a:t>
            </a:r>
            <a:r>
              <a:rPr lang="de-DE" sz="3400" b="1" dirty="0" err="1"/>
              <a:t>Gaussian</a:t>
            </a:r>
            <a:r>
              <a:rPr lang="de-DE" sz="3400" b="1" dirty="0"/>
              <a:t> Noise </a:t>
            </a:r>
            <a:r>
              <a:rPr lang="de-DE" sz="3400" b="1" dirty="0" err="1"/>
              <a:t>with</a:t>
            </a:r>
            <a:r>
              <a:rPr lang="de-DE" sz="3400" b="1" dirty="0"/>
              <a:t> Hard Threshold</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23</a:t>
            </a:fld>
            <a:endParaRPr lang="en-US"/>
          </a:p>
        </p:txBody>
      </p:sp>
      <p:pic>
        <p:nvPicPr>
          <p:cNvPr id="4" name="Grafik 3">
            <a:extLst>
              <a:ext uri="{FF2B5EF4-FFF2-40B4-BE49-F238E27FC236}">
                <a16:creationId xmlns:a16="http://schemas.microsoft.com/office/drawing/2014/main" id="{8F432615-BD50-4795-AAB4-627E1D511D40}"/>
              </a:ext>
            </a:extLst>
          </p:cNvPr>
          <p:cNvPicPr>
            <a:picLocks noChangeAspect="1"/>
          </p:cNvPicPr>
          <p:nvPr/>
        </p:nvPicPr>
        <p:blipFill>
          <a:blip r:embed="rId3"/>
          <a:stretch>
            <a:fillRect/>
          </a:stretch>
        </p:blipFill>
        <p:spPr>
          <a:xfrm>
            <a:off x="307910" y="1605822"/>
            <a:ext cx="11579835" cy="3646356"/>
          </a:xfrm>
          <a:prstGeom prst="rect">
            <a:avLst/>
          </a:prstGeom>
        </p:spPr>
      </p:pic>
    </p:spTree>
    <p:extLst>
      <p:ext uri="{BB962C8B-B14F-4D97-AF65-F5344CB8AC3E}">
        <p14:creationId xmlns:p14="http://schemas.microsoft.com/office/powerpoint/2010/main" val="953897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410" y="318311"/>
            <a:ext cx="8322904" cy="885338"/>
          </a:xfrm>
        </p:spPr>
        <p:txBody>
          <a:bodyPr>
            <a:noAutofit/>
          </a:bodyPr>
          <a:lstStyle/>
          <a:p>
            <a:pPr algn="l"/>
            <a:r>
              <a:rPr lang="de-DE" sz="3200" b="1" dirty="0"/>
              <a:t>MATLAB Code </a:t>
            </a:r>
            <a:r>
              <a:rPr lang="de-DE" sz="3200" b="1" dirty="0" err="1"/>
              <a:t>for</a:t>
            </a:r>
            <a:r>
              <a:rPr lang="de-DE" sz="3200" b="1" dirty="0"/>
              <a:t> </a:t>
            </a:r>
            <a:r>
              <a:rPr lang="de-DE" sz="3200" b="1" dirty="0" err="1"/>
              <a:t>Denoising</a:t>
            </a:r>
            <a:r>
              <a:rPr lang="de-DE" sz="3200" b="1" dirty="0"/>
              <a:t> </a:t>
            </a:r>
            <a:r>
              <a:rPr lang="de-DE" sz="3200" b="1" dirty="0" err="1"/>
              <a:t>by</a:t>
            </a:r>
            <a:r>
              <a:rPr lang="de-DE" sz="3200" b="1" dirty="0"/>
              <a:t> SURE </a:t>
            </a:r>
            <a:r>
              <a:rPr lang="de-DE" sz="3200" b="1" dirty="0" err="1"/>
              <a:t>Shrink</a:t>
            </a:r>
            <a:r>
              <a:rPr lang="de-DE" sz="3200" b="1" dirty="0"/>
              <a:t> on </a:t>
            </a:r>
            <a:r>
              <a:rPr lang="de-DE" sz="3200" b="1" dirty="0" err="1"/>
              <a:t>Gaussian</a:t>
            </a:r>
            <a:r>
              <a:rPr lang="de-DE" sz="3200" b="1" dirty="0"/>
              <a:t>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24</a:t>
            </a:fld>
            <a:endParaRPr lang="en-US"/>
          </a:p>
        </p:txBody>
      </p:sp>
      <p:pic>
        <p:nvPicPr>
          <p:cNvPr id="5" name="Grafik 4">
            <a:extLst>
              <a:ext uri="{FF2B5EF4-FFF2-40B4-BE49-F238E27FC236}">
                <a16:creationId xmlns:a16="http://schemas.microsoft.com/office/drawing/2014/main" id="{4430D954-F2A9-47CF-AD66-E1805F4ABCC1}"/>
              </a:ext>
            </a:extLst>
          </p:cNvPr>
          <p:cNvPicPr>
            <a:picLocks noChangeAspect="1"/>
          </p:cNvPicPr>
          <p:nvPr/>
        </p:nvPicPr>
        <p:blipFill>
          <a:blip r:embed="rId3"/>
          <a:stretch>
            <a:fillRect/>
          </a:stretch>
        </p:blipFill>
        <p:spPr>
          <a:xfrm>
            <a:off x="279918" y="1491599"/>
            <a:ext cx="11607827" cy="4022793"/>
          </a:xfrm>
          <a:prstGeom prst="rect">
            <a:avLst/>
          </a:prstGeom>
        </p:spPr>
      </p:pic>
    </p:spTree>
    <p:extLst>
      <p:ext uri="{BB962C8B-B14F-4D97-AF65-F5344CB8AC3E}">
        <p14:creationId xmlns:p14="http://schemas.microsoft.com/office/powerpoint/2010/main" val="3678395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5742" y="385576"/>
            <a:ext cx="8314478" cy="990940"/>
          </a:xfrm>
        </p:spPr>
        <p:txBody>
          <a:bodyPr>
            <a:noAutofit/>
          </a:bodyPr>
          <a:lstStyle/>
          <a:p>
            <a:pPr algn="l"/>
            <a:r>
              <a:rPr lang="de-DE" sz="3400" b="1" dirty="0" err="1"/>
              <a:t>Denoising</a:t>
            </a:r>
            <a:r>
              <a:rPr lang="de-DE" sz="3400" b="1" dirty="0"/>
              <a:t> </a:t>
            </a:r>
            <a:r>
              <a:rPr lang="de-DE" sz="3400" b="1" dirty="0" err="1"/>
              <a:t>by</a:t>
            </a:r>
            <a:r>
              <a:rPr lang="de-DE" sz="3400" b="1" dirty="0"/>
              <a:t> SURE </a:t>
            </a:r>
            <a:r>
              <a:rPr lang="de-DE" sz="3400" b="1" dirty="0" err="1"/>
              <a:t>Shrink</a:t>
            </a:r>
            <a:r>
              <a:rPr lang="de-DE" sz="3400" b="1" dirty="0"/>
              <a:t> on </a:t>
            </a:r>
            <a:r>
              <a:rPr lang="de-DE" sz="3400" b="1" dirty="0" err="1"/>
              <a:t>Gaussian</a:t>
            </a:r>
            <a:r>
              <a:rPr lang="de-DE" sz="3400" b="1" dirty="0"/>
              <a:t> Noise </a:t>
            </a:r>
            <a:r>
              <a:rPr lang="de-DE" sz="3400" b="1" dirty="0" err="1"/>
              <a:t>with</a:t>
            </a:r>
            <a:r>
              <a:rPr lang="de-DE" sz="3400" b="1" dirty="0"/>
              <a:t> Hard Threshold</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25</a:t>
            </a:fld>
            <a:endParaRPr lang="en-US"/>
          </a:p>
        </p:txBody>
      </p:sp>
      <p:pic>
        <p:nvPicPr>
          <p:cNvPr id="4" name="Grafik 3">
            <a:extLst>
              <a:ext uri="{FF2B5EF4-FFF2-40B4-BE49-F238E27FC236}">
                <a16:creationId xmlns:a16="http://schemas.microsoft.com/office/drawing/2014/main" id="{0B42B5DD-C6B3-4311-AF41-D9702905AE4D}"/>
              </a:ext>
            </a:extLst>
          </p:cNvPr>
          <p:cNvPicPr>
            <a:picLocks noChangeAspect="1"/>
          </p:cNvPicPr>
          <p:nvPr/>
        </p:nvPicPr>
        <p:blipFill>
          <a:blip r:embed="rId3"/>
          <a:stretch>
            <a:fillRect/>
          </a:stretch>
        </p:blipFill>
        <p:spPr>
          <a:xfrm>
            <a:off x="216196" y="1587333"/>
            <a:ext cx="11701577" cy="3535173"/>
          </a:xfrm>
          <a:prstGeom prst="rect">
            <a:avLst/>
          </a:prstGeom>
        </p:spPr>
      </p:pic>
    </p:spTree>
    <p:extLst>
      <p:ext uri="{BB962C8B-B14F-4D97-AF65-F5344CB8AC3E}">
        <p14:creationId xmlns:p14="http://schemas.microsoft.com/office/powerpoint/2010/main" val="252099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1548" y="478258"/>
            <a:ext cx="4510699" cy="575478"/>
          </a:xfrm>
        </p:spPr>
        <p:txBody>
          <a:bodyPr>
            <a:noAutofit/>
          </a:bodyPr>
          <a:lstStyle/>
          <a:p>
            <a:pPr algn="l"/>
            <a:r>
              <a:rPr lang="de-DE" sz="3400" b="1" dirty="0"/>
              <a:t>Signal Noise Ratio (SNR)</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26</a:t>
            </a:fld>
            <a:endParaRPr lang="en-US"/>
          </a:p>
        </p:txBody>
      </p:sp>
      <p:pic>
        <p:nvPicPr>
          <p:cNvPr id="5" name="Grafik 4">
            <a:extLst>
              <a:ext uri="{FF2B5EF4-FFF2-40B4-BE49-F238E27FC236}">
                <a16:creationId xmlns:a16="http://schemas.microsoft.com/office/drawing/2014/main" id="{257CB67D-A0C2-48C3-B6DC-71EE6576F7BF}"/>
              </a:ext>
            </a:extLst>
          </p:cNvPr>
          <p:cNvPicPr>
            <a:picLocks noChangeAspect="1"/>
          </p:cNvPicPr>
          <p:nvPr/>
        </p:nvPicPr>
        <p:blipFill>
          <a:blip r:embed="rId3"/>
          <a:stretch>
            <a:fillRect/>
          </a:stretch>
        </p:blipFill>
        <p:spPr>
          <a:xfrm>
            <a:off x="677921" y="1189703"/>
            <a:ext cx="10511020" cy="5166647"/>
          </a:xfrm>
          <a:prstGeom prst="rect">
            <a:avLst/>
          </a:prstGeom>
        </p:spPr>
      </p:pic>
    </p:spTree>
    <p:extLst>
      <p:ext uri="{BB962C8B-B14F-4D97-AF65-F5344CB8AC3E}">
        <p14:creationId xmlns:p14="http://schemas.microsoft.com/office/powerpoint/2010/main" val="1285947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DFE0CD-3A6B-40D4-B460-CE5144E8087F}"/>
              </a:ext>
            </a:extLst>
          </p:cNvPr>
          <p:cNvSpPr>
            <a:spLocks noGrp="1"/>
          </p:cNvSpPr>
          <p:nvPr>
            <p:ph type="title"/>
          </p:nvPr>
        </p:nvSpPr>
        <p:spPr>
          <a:xfrm>
            <a:off x="838200" y="365125"/>
            <a:ext cx="10515600" cy="1221079"/>
          </a:xfrm>
        </p:spPr>
        <p:txBody>
          <a:bodyPr/>
          <a:lstStyle/>
          <a:p>
            <a:pPr algn="ctr"/>
            <a:r>
              <a:rPr lang="de-DE" b="1" dirty="0" err="1"/>
              <a:t>Conclusion</a:t>
            </a:r>
            <a:endParaRPr lang="de-DE" b="1" dirty="0"/>
          </a:p>
        </p:txBody>
      </p:sp>
      <p:sp>
        <p:nvSpPr>
          <p:cNvPr id="3" name="Inhaltsplatzhalter 2">
            <a:extLst>
              <a:ext uri="{FF2B5EF4-FFF2-40B4-BE49-F238E27FC236}">
                <a16:creationId xmlns:a16="http://schemas.microsoft.com/office/drawing/2014/main" id="{3E020237-88D2-4A03-BFA3-A9656BF2D715}"/>
              </a:ext>
            </a:extLst>
          </p:cNvPr>
          <p:cNvSpPr>
            <a:spLocks noGrp="1"/>
          </p:cNvSpPr>
          <p:nvPr>
            <p:ph idx="1"/>
          </p:nvPr>
        </p:nvSpPr>
        <p:spPr>
          <a:xfrm>
            <a:off x="838200" y="1825625"/>
            <a:ext cx="10515600" cy="3800734"/>
          </a:xfrm>
        </p:spPr>
        <p:txBody>
          <a:bodyPr>
            <a:normAutofit fontScale="92500" lnSpcReduction="20000"/>
          </a:bodyPr>
          <a:lstStyle/>
          <a:p>
            <a:pPr marL="0" indent="0" algn="just">
              <a:lnSpc>
                <a:spcPct val="150000"/>
              </a:lnSpc>
              <a:buNone/>
            </a:pPr>
            <a:r>
              <a:rPr lang="en-US" dirty="0"/>
              <a:t>The wavelet denoising techniques offers high quality and flexibility for the noise problem of image processing.  By using different filters I have observed that the performance of Median filter by using Salt and Pepper noise was better image quality. And median filter is also effective. And using MATLAB image processing and wavelet toolbox, the results obtained for different images by using </a:t>
            </a:r>
            <a:r>
              <a:rPr lang="en-US" dirty="0" err="1"/>
              <a:t>VisuShrink</a:t>
            </a:r>
            <a:r>
              <a:rPr lang="en-US" dirty="0"/>
              <a:t>, </a:t>
            </a:r>
            <a:r>
              <a:rPr lang="en-US" dirty="0" err="1"/>
              <a:t>SureShrink</a:t>
            </a:r>
            <a:r>
              <a:rPr lang="en-US" dirty="0"/>
              <a:t> and Bayes Shrink for image denoising Wavelet based threshold techniques.</a:t>
            </a:r>
          </a:p>
          <a:p>
            <a:endParaRPr lang="de-DE" dirty="0"/>
          </a:p>
        </p:txBody>
      </p:sp>
      <p:sp>
        <p:nvSpPr>
          <p:cNvPr id="4" name="Fußzeilenplatzhalter 3">
            <a:extLst>
              <a:ext uri="{FF2B5EF4-FFF2-40B4-BE49-F238E27FC236}">
                <a16:creationId xmlns:a16="http://schemas.microsoft.com/office/drawing/2014/main" id="{CD65BFA0-0D8C-4414-8E06-9D7B4842756D}"/>
              </a:ext>
            </a:extLst>
          </p:cNvPr>
          <p:cNvSpPr>
            <a:spLocks noGrp="1"/>
          </p:cNvSpPr>
          <p:nvPr>
            <p:ph type="ftr" sz="quarter" idx="11"/>
          </p:nvPr>
        </p:nvSpPr>
        <p:spPr/>
        <p:txBody>
          <a:bodyPr/>
          <a:lstStyle/>
          <a:p>
            <a:r>
              <a:rPr lang="en-US"/>
              <a:t>Deutsch B1.1</a:t>
            </a:r>
          </a:p>
        </p:txBody>
      </p:sp>
      <p:sp>
        <p:nvSpPr>
          <p:cNvPr id="5" name="Foliennummernplatzhalter 4">
            <a:extLst>
              <a:ext uri="{FF2B5EF4-FFF2-40B4-BE49-F238E27FC236}">
                <a16:creationId xmlns:a16="http://schemas.microsoft.com/office/drawing/2014/main" id="{FEF87663-5AB4-47F7-A181-E3C88AF0860F}"/>
              </a:ext>
            </a:extLst>
          </p:cNvPr>
          <p:cNvSpPr>
            <a:spLocks noGrp="1"/>
          </p:cNvSpPr>
          <p:nvPr>
            <p:ph type="sldNum" sz="quarter" idx="12"/>
          </p:nvPr>
        </p:nvSpPr>
        <p:spPr/>
        <p:txBody>
          <a:bodyPr/>
          <a:lstStyle/>
          <a:p>
            <a:fld id="{C57B0FAC-BAFA-493D-9228-E427540AD988}" type="slidenum">
              <a:rPr lang="en-US" smtClean="0"/>
              <a:t>27</a:t>
            </a:fld>
            <a:endParaRPr lang="en-US"/>
          </a:p>
        </p:txBody>
      </p:sp>
    </p:spTree>
    <p:extLst>
      <p:ext uri="{BB962C8B-B14F-4D97-AF65-F5344CB8AC3E}">
        <p14:creationId xmlns:p14="http://schemas.microsoft.com/office/powerpoint/2010/main" val="402135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15">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17">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Footer Placeholder 6"/>
          <p:cNvSpPr>
            <a:spLocks noGrp="1"/>
          </p:cNvSpPr>
          <p:nvPr>
            <p:ph type="ftr" sz="quarter" idx="11"/>
          </p:nvPr>
        </p:nvSpPr>
        <p:spPr>
          <a:xfrm>
            <a:off x="4659570" y="6372527"/>
            <a:ext cx="3877302" cy="365125"/>
          </a:xfrm>
        </p:spPr>
        <p:txBody>
          <a:bodyPr vert="horz" lIns="91440" tIns="45720" rIns="91440" bIns="45720" rtlCol="0" anchor="ctr">
            <a:normAutofit/>
          </a:bodyPr>
          <a:lstStyle/>
          <a:p>
            <a:pPr algn="r">
              <a:spcAft>
                <a:spcPts val="600"/>
              </a:spcAft>
            </a:pPr>
            <a:r>
              <a:rPr lang="en-US" sz="1100" kern="1200" dirty="0">
                <a:solidFill>
                  <a:schemeClr val="tx1">
                    <a:alpha val="80000"/>
                  </a:schemeClr>
                </a:solidFill>
                <a:latin typeface="+mn-lt"/>
                <a:ea typeface="+mn-ea"/>
                <a:cs typeface="+mn-cs"/>
              </a:rPr>
              <a:t>Image Denoising by Using Wavelet Transform</a:t>
            </a:r>
          </a:p>
        </p:txBody>
      </p:sp>
      <p:pic>
        <p:nvPicPr>
          <p:cNvPr id="9" name="Picture 2" descr="By Mark Kennedy and Brian Kelly - ppt download">
            <a:extLst>
              <a:ext uri="{FF2B5EF4-FFF2-40B4-BE49-F238E27FC236}">
                <a16:creationId xmlns:a16="http://schemas.microsoft.com/office/drawing/2014/main" id="{4B42E4F5-10B0-42A1-BD64-61FAA228B01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6926" y="2176865"/>
            <a:ext cx="2531002" cy="1417361"/>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1"/>
          <p:cNvPicPr/>
          <p:nvPr/>
        </p:nvPicPr>
        <p:blipFill>
          <a:blip r:embed="rId3"/>
          <a:stretch>
            <a:fillRect/>
          </a:stretch>
        </p:blipFill>
        <p:spPr>
          <a:xfrm>
            <a:off x="6598221" y="3134124"/>
            <a:ext cx="5096955" cy="1452632"/>
          </a:xfrm>
          <a:prstGeom prst="rect">
            <a:avLst/>
          </a:prstGeom>
          <a:noFill/>
        </p:spPr>
      </p:pic>
      <p:sp>
        <p:nvSpPr>
          <p:cNvPr id="8" name="Slide Number Placeholder 7"/>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C57B0FAC-BAFA-493D-9228-E427540AD988}" type="slidenum">
              <a:rPr lang="en-US">
                <a:solidFill>
                  <a:schemeClr val="bg1"/>
                </a:solidFill>
              </a:rPr>
              <a:pPr algn="ctr">
                <a:spcAft>
                  <a:spcPts val="600"/>
                </a:spcAft>
              </a:pPr>
              <a:t>28</a:t>
            </a:fld>
            <a:endParaRPr lang="en-US">
              <a:solidFill>
                <a:schemeClr val="bg1"/>
              </a:solidFill>
            </a:endParaRPr>
          </a:p>
        </p:txBody>
      </p:sp>
    </p:spTree>
    <p:extLst>
      <p:ext uri="{BB962C8B-B14F-4D97-AF65-F5344CB8AC3E}">
        <p14:creationId xmlns:p14="http://schemas.microsoft.com/office/powerpoint/2010/main" val="338540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7696511" cy="1007703"/>
          </a:xfrm>
        </p:spPr>
        <p:txBody>
          <a:bodyPr>
            <a:normAutofit fontScale="90000"/>
          </a:bodyPr>
          <a:lstStyle/>
          <a:p>
            <a:pPr algn="l"/>
            <a:r>
              <a:rPr lang="de-DE" dirty="0" err="1"/>
              <a:t>Why</a:t>
            </a:r>
            <a:r>
              <a:rPr lang="de-DE" dirty="0"/>
              <a:t> Wavelet Transform?</a:t>
            </a:r>
          </a:p>
        </p:txBody>
      </p:sp>
      <p:sp>
        <p:nvSpPr>
          <p:cNvPr id="5" name="Subtitle 4"/>
          <p:cNvSpPr>
            <a:spLocks noGrp="1"/>
          </p:cNvSpPr>
          <p:nvPr>
            <p:ph type="subTitle" idx="1"/>
          </p:nvPr>
        </p:nvSpPr>
        <p:spPr>
          <a:xfrm>
            <a:off x="1524000" y="2501770"/>
            <a:ext cx="9144000" cy="3854580"/>
          </a:xfrm>
        </p:spPr>
        <p:txBody>
          <a:bodyPr>
            <a:normAutofit/>
          </a:bodyPr>
          <a:lstStyle/>
          <a:p>
            <a:pPr marL="342900" indent="-342900" algn="l">
              <a:buFont typeface="Arial" panose="020B0604020202020204" pitchFamily="34" charset="0"/>
              <a:buChar char="•"/>
            </a:pPr>
            <a:r>
              <a:rPr lang="en-US" dirty="0"/>
              <a:t>Represent signals with a high degree of sparsity</a:t>
            </a:r>
          </a:p>
          <a:p>
            <a:pPr marL="342900" indent="-342900" algn="l">
              <a:buFont typeface="Arial" panose="020B0604020202020204" pitchFamily="34" charset="0"/>
              <a:buChar char="•"/>
            </a:pPr>
            <a:r>
              <a:rPr lang="en-US" dirty="0"/>
              <a:t>Developed Independently</a:t>
            </a:r>
          </a:p>
          <a:p>
            <a:pPr marL="342900" indent="-342900" algn="l">
              <a:buFont typeface="Arial" panose="020B0604020202020204" pitchFamily="34" charset="0"/>
              <a:buChar char="•"/>
            </a:pPr>
            <a:r>
              <a:rPr lang="en-US" dirty="0"/>
              <a:t>To get higher frequency information</a:t>
            </a:r>
          </a:p>
          <a:p>
            <a:pPr marL="342900" indent="-342900" algn="l">
              <a:buFont typeface="Arial" panose="020B0604020202020204" pitchFamily="34" charset="0"/>
              <a:buChar char="•"/>
            </a:pPr>
            <a:r>
              <a:rPr lang="en-US" dirty="0"/>
              <a:t>For removing unwanted noise</a:t>
            </a:r>
          </a:p>
          <a:p>
            <a:pPr marL="342900" indent="-342900" algn="l">
              <a:buFont typeface="Arial" panose="020B0604020202020204" pitchFamily="34" charset="0"/>
              <a:buChar char="•"/>
            </a:pPr>
            <a:r>
              <a:rPr lang="en-US" altLang="zh-CN" dirty="0">
                <a:ea typeface="宋体" charset="-122"/>
              </a:rPr>
              <a:t>Excellent localization property</a:t>
            </a:r>
          </a:p>
          <a:p>
            <a:pPr algn="l"/>
            <a:endParaRPr lang="en-US" dirty="0"/>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3</a:t>
            </a:fld>
            <a:endParaRPr lang="en-US"/>
          </a:p>
        </p:txBody>
      </p:sp>
    </p:spTree>
    <p:extLst>
      <p:ext uri="{BB962C8B-B14F-4D97-AF65-F5344CB8AC3E}">
        <p14:creationId xmlns:p14="http://schemas.microsoft.com/office/powerpoint/2010/main" val="965959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7696511" cy="1007703"/>
          </a:xfrm>
        </p:spPr>
        <p:txBody>
          <a:bodyPr>
            <a:normAutofit/>
          </a:bodyPr>
          <a:lstStyle/>
          <a:p>
            <a:pPr algn="l"/>
            <a:r>
              <a:rPr lang="de-DE" dirty="0"/>
              <a:t>Image </a:t>
            </a:r>
            <a:r>
              <a:rPr lang="de-DE" dirty="0" err="1"/>
              <a:t>Denoising</a:t>
            </a:r>
            <a:endParaRPr lang="de-DE" dirty="0"/>
          </a:p>
        </p:txBody>
      </p:sp>
      <p:sp>
        <p:nvSpPr>
          <p:cNvPr id="5" name="Subtitle 4"/>
          <p:cNvSpPr>
            <a:spLocks noGrp="1"/>
          </p:cNvSpPr>
          <p:nvPr>
            <p:ph type="subTitle" idx="1"/>
          </p:nvPr>
        </p:nvSpPr>
        <p:spPr>
          <a:xfrm>
            <a:off x="1524000" y="2295913"/>
            <a:ext cx="9144000" cy="3854580"/>
          </a:xfrm>
        </p:spPr>
        <p:txBody>
          <a:bodyPr>
            <a:normAutofit/>
          </a:bodyPr>
          <a:lstStyle/>
          <a:p>
            <a:pPr algn="l"/>
            <a:r>
              <a:rPr lang="en-US" dirty="0"/>
              <a:t> Image denoising is the process of removing noise from an image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4</a:t>
            </a:fld>
            <a:endParaRPr lang="en-US"/>
          </a:p>
        </p:txBody>
      </p:sp>
      <p:pic>
        <p:nvPicPr>
          <p:cNvPr id="4" name="Grafik 3" descr="Ein Bild, das Foto, Bär, verschieden, Teddy enthält.&#10;&#10;Automatisch generierte Beschreibung">
            <a:extLst>
              <a:ext uri="{FF2B5EF4-FFF2-40B4-BE49-F238E27FC236}">
                <a16:creationId xmlns:a16="http://schemas.microsoft.com/office/drawing/2014/main" id="{BF8C018B-FD12-49CF-ADD1-8D775D31E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7521" y="2909768"/>
            <a:ext cx="5593080" cy="3243877"/>
          </a:xfrm>
          <a:prstGeom prst="rect">
            <a:avLst/>
          </a:prstGeom>
        </p:spPr>
      </p:pic>
    </p:spTree>
    <p:extLst>
      <p:ext uri="{BB962C8B-B14F-4D97-AF65-F5344CB8AC3E}">
        <p14:creationId xmlns:p14="http://schemas.microsoft.com/office/powerpoint/2010/main" val="1965153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7696511" cy="1007703"/>
          </a:xfrm>
        </p:spPr>
        <p:txBody>
          <a:bodyPr>
            <a:normAutofit/>
          </a:bodyPr>
          <a:lstStyle/>
          <a:p>
            <a:pPr algn="l"/>
            <a:r>
              <a:rPr lang="de-DE" dirty="0"/>
              <a:t>Goal </a:t>
            </a:r>
            <a:r>
              <a:rPr lang="de-DE" dirty="0" err="1"/>
              <a:t>of</a:t>
            </a:r>
            <a:r>
              <a:rPr lang="de-DE" dirty="0"/>
              <a:t> </a:t>
            </a:r>
            <a:r>
              <a:rPr lang="de-DE" dirty="0" err="1"/>
              <a:t>the</a:t>
            </a:r>
            <a:r>
              <a:rPr lang="de-DE" dirty="0"/>
              <a:t> Project</a:t>
            </a:r>
          </a:p>
        </p:txBody>
      </p:sp>
      <p:sp>
        <p:nvSpPr>
          <p:cNvPr id="5" name="Subtitle 4"/>
          <p:cNvSpPr>
            <a:spLocks noGrp="1"/>
          </p:cNvSpPr>
          <p:nvPr>
            <p:ph type="subTitle" idx="1"/>
          </p:nvPr>
        </p:nvSpPr>
        <p:spPr>
          <a:xfrm>
            <a:off x="1524000" y="2501770"/>
            <a:ext cx="9144000" cy="2648728"/>
          </a:xfrm>
        </p:spPr>
        <p:txBody>
          <a:bodyPr>
            <a:normAutofit/>
          </a:bodyPr>
          <a:lstStyle/>
          <a:p>
            <a:pPr algn="just">
              <a:lnSpc>
                <a:spcPct val="150000"/>
              </a:lnSpc>
            </a:pPr>
            <a:r>
              <a:rPr lang="en-US" dirty="0"/>
              <a:t>Wavelet algorithms are very useful tool for signal processing such as image compression and image denoising. The aim of this project is to study various thresholding techniques such as </a:t>
            </a:r>
            <a:r>
              <a:rPr lang="en-US" dirty="0" err="1"/>
              <a:t>SUREShrink</a:t>
            </a:r>
            <a:r>
              <a:rPr lang="en-US" dirty="0"/>
              <a:t>, </a:t>
            </a:r>
            <a:r>
              <a:rPr lang="en-US" dirty="0" err="1"/>
              <a:t>VisuShrink</a:t>
            </a:r>
            <a:r>
              <a:rPr lang="en-US" dirty="0"/>
              <a:t>, and </a:t>
            </a:r>
            <a:r>
              <a:rPr lang="en-US" dirty="0" err="1"/>
              <a:t>BayeShrink</a:t>
            </a:r>
            <a:r>
              <a:rPr lang="en-US" dirty="0"/>
              <a:t> and determine the best one for image de-noising. </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5</a:t>
            </a:fld>
            <a:endParaRPr lang="en-US"/>
          </a:p>
        </p:txBody>
      </p:sp>
    </p:spTree>
    <p:extLst>
      <p:ext uri="{BB962C8B-B14F-4D97-AF65-F5344CB8AC3E}">
        <p14:creationId xmlns:p14="http://schemas.microsoft.com/office/powerpoint/2010/main" val="1342565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7696511" cy="1007703"/>
          </a:xfrm>
        </p:spPr>
        <p:txBody>
          <a:bodyPr>
            <a:normAutofit/>
          </a:bodyPr>
          <a:lstStyle/>
          <a:p>
            <a:pPr algn="l"/>
            <a:r>
              <a:rPr lang="de-DE" dirty="0"/>
              <a:t>Different </a:t>
            </a:r>
            <a:r>
              <a:rPr lang="de-DE" dirty="0" err="1"/>
              <a:t>Types</a:t>
            </a:r>
            <a:r>
              <a:rPr lang="de-DE" dirty="0"/>
              <a:t> </a:t>
            </a:r>
            <a:r>
              <a:rPr lang="de-DE" dirty="0" err="1"/>
              <a:t>of</a:t>
            </a:r>
            <a:r>
              <a:rPr lang="de-DE" dirty="0"/>
              <a:t> Noise</a:t>
            </a:r>
          </a:p>
        </p:txBody>
      </p:sp>
      <p:sp>
        <p:nvSpPr>
          <p:cNvPr id="5" name="Subtitle 4"/>
          <p:cNvSpPr>
            <a:spLocks noGrp="1"/>
          </p:cNvSpPr>
          <p:nvPr>
            <p:ph type="subTitle" idx="1"/>
          </p:nvPr>
        </p:nvSpPr>
        <p:spPr>
          <a:xfrm>
            <a:off x="1524000" y="2501770"/>
            <a:ext cx="9144000" cy="2648728"/>
          </a:xfrm>
        </p:spPr>
        <p:txBody>
          <a:bodyPr>
            <a:normAutofit/>
          </a:bodyPr>
          <a:lstStyle/>
          <a:p>
            <a:pPr marL="342900" indent="-342900" algn="l">
              <a:lnSpc>
                <a:spcPct val="150000"/>
              </a:lnSpc>
              <a:buFont typeface="Arial" panose="020B0604020202020204" pitchFamily="34" charset="0"/>
              <a:buChar char="•"/>
            </a:pPr>
            <a:r>
              <a:rPr lang="en-US" sz="2800" dirty="0"/>
              <a:t>Gaussian Noise</a:t>
            </a:r>
          </a:p>
          <a:p>
            <a:pPr marL="342900" indent="-342900" algn="l">
              <a:lnSpc>
                <a:spcPct val="150000"/>
              </a:lnSpc>
              <a:buFont typeface="Arial" panose="020B0604020202020204" pitchFamily="34" charset="0"/>
              <a:buChar char="•"/>
            </a:pPr>
            <a:r>
              <a:rPr lang="en-US" sz="2800" dirty="0"/>
              <a:t>Speckle Noise</a:t>
            </a:r>
          </a:p>
          <a:p>
            <a:pPr marL="342900" indent="-342900" algn="l">
              <a:lnSpc>
                <a:spcPct val="150000"/>
              </a:lnSpc>
              <a:buFont typeface="Arial" panose="020B0604020202020204" pitchFamily="34" charset="0"/>
              <a:buChar char="•"/>
            </a:pPr>
            <a:r>
              <a:rPr lang="en-US" sz="2800" dirty="0"/>
              <a:t>Salt and Pepper Noise</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6</a:t>
            </a:fld>
            <a:endParaRPr lang="en-US"/>
          </a:p>
        </p:txBody>
      </p:sp>
    </p:spTree>
    <p:extLst>
      <p:ext uri="{BB962C8B-B14F-4D97-AF65-F5344CB8AC3E}">
        <p14:creationId xmlns:p14="http://schemas.microsoft.com/office/powerpoint/2010/main" val="3512076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14120" y="1025127"/>
            <a:ext cx="5483326" cy="803365"/>
          </a:xfrm>
        </p:spPr>
        <p:txBody>
          <a:bodyPr>
            <a:normAutofit/>
          </a:bodyPr>
          <a:lstStyle/>
          <a:p>
            <a:pPr algn="l"/>
            <a:r>
              <a:rPr lang="de-DE" sz="4400" dirty="0"/>
              <a:t>Different </a:t>
            </a:r>
            <a:r>
              <a:rPr lang="de-DE" sz="4400" dirty="0" err="1"/>
              <a:t>Noisy</a:t>
            </a:r>
            <a:r>
              <a:rPr lang="de-DE" sz="4400" dirty="0"/>
              <a:t> Images</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7</a:t>
            </a:fld>
            <a:endParaRPr lang="en-US"/>
          </a:p>
        </p:txBody>
      </p:sp>
      <p:pic>
        <p:nvPicPr>
          <p:cNvPr id="16" name="Grafik 15">
            <a:extLst>
              <a:ext uri="{FF2B5EF4-FFF2-40B4-BE49-F238E27FC236}">
                <a16:creationId xmlns:a16="http://schemas.microsoft.com/office/drawing/2014/main" id="{23D38CD4-8280-4793-B9EB-E9F7DF755F39}"/>
              </a:ext>
            </a:extLst>
          </p:cNvPr>
          <p:cNvPicPr>
            <a:picLocks noChangeAspect="1"/>
          </p:cNvPicPr>
          <p:nvPr/>
        </p:nvPicPr>
        <p:blipFill>
          <a:blip r:embed="rId3"/>
          <a:stretch>
            <a:fillRect/>
          </a:stretch>
        </p:blipFill>
        <p:spPr>
          <a:xfrm>
            <a:off x="544791" y="2202297"/>
            <a:ext cx="2487627" cy="2632536"/>
          </a:xfrm>
          <a:prstGeom prst="rect">
            <a:avLst/>
          </a:prstGeom>
        </p:spPr>
      </p:pic>
      <p:pic>
        <p:nvPicPr>
          <p:cNvPr id="22" name="Grafik 21">
            <a:extLst>
              <a:ext uri="{FF2B5EF4-FFF2-40B4-BE49-F238E27FC236}">
                <a16:creationId xmlns:a16="http://schemas.microsoft.com/office/drawing/2014/main" id="{A6DD144B-382C-431A-9422-CED3BCBFBD1A}"/>
              </a:ext>
            </a:extLst>
          </p:cNvPr>
          <p:cNvPicPr>
            <a:picLocks noChangeAspect="1"/>
          </p:cNvPicPr>
          <p:nvPr/>
        </p:nvPicPr>
        <p:blipFill>
          <a:blip r:embed="rId4"/>
          <a:stretch>
            <a:fillRect/>
          </a:stretch>
        </p:blipFill>
        <p:spPr>
          <a:xfrm>
            <a:off x="3407195" y="2202297"/>
            <a:ext cx="2492455" cy="2632536"/>
          </a:xfrm>
          <a:prstGeom prst="rect">
            <a:avLst/>
          </a:prstGeom>
        </p:spPr>
      </p:pic>
      <p:pic>
        <p:nvPicPr>
          <p:cNvPr id="23" name="Grafik 22">
            <a:extLst>
              <a:ext uri="{FF2B5EF4-FFF2-40B4-BE49-F238E27FC236}">
                <a16:creationId xmlns:a16="http://schemas.microsoft.com/office/drawing/2014/main" id="{699370B6-BC1A-48DF-9C7F-A5ACF0E5502F}"/>
              </a:ext>
            </a:extLst>
          </p:cNvPr>
          <p:cNvPicPr>
            <a:picLocks noChangeAspect="1"/>
          </p:cNvPicPr>
          <p:nvPr/>
        </p:nvPicPr>
        <p:blipFill>
          <a:blip r:embed="rId5"/>
          <a:stretch>
            <a:fillRect/>
          </a:stretch>
        </p:blipFill>
        <p:spPr>
          <a:xfrm>
            <a:off x="9154754" y="2202297"/>
            <a:ext cx="2492455" cy="2622874"/>
          </a:xfrm>
          <a:prstGeom prst="rect">
            <a:avLst/>
          </a:prstGeom>
        </p:spPr>
      </p:pic>
      <p:pic>
        <p:nvPicPr>
          <p:cNvPr id="24" name="Grafik 23">
            <a:extLst>
              <a:ext uri="{FF2B5EF4-FFF2-40B4-BE49-F238E27FC236}">
                <a16:creationId xmlns:a16="http://schemas.microsoft.com/office/drawing/2014/main" id="{A5604A2F-8F1B-48E7-AF0C-AE2846D16CC2}"/>
              </a:ext>
            </a:extLst>
          </p:cNvPr>
          <p:cNvPicPr>
            <a:picLocks noChangeAspect="1"/>
          </p:cNvPicPr>
          <p:nvPr/>
        </p:nvPicPr>
        <p:blipFill>
          <a:blip r:embed="rId6"/>
          <a:stretch>
            <a:fillRect/>
          </a:stretch>
        </p:blipFill>
        <p:spPr>
          <a:xfrm>
            <a:off x="6274427" y="2202297"/>
            <a:ext cx="2505549" cy="2632536"/>
          </a:xfrm>
          <a:prstGeom prst="rect">
            <a:avLst/>
          </a:prstGeom>
        </p:spPr>
      </p:pic>
    </p:spTree>
    <p:extLst>
      <p:ext uri="{BB962C8B-B14F-4D97-AF65-F5344CB8AC3E}">
        <p14:creationId xmlns:p14="http://schemas.microsoft.com/office/powerpoint/2010/main" val="278142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10057157" cy="914397"/>
          </a:xfrm>
        </p:spPr>
        <p:txBody>
          <a:bodyPr>
            <a:noAutofit/>
          </a:bodyPr>
          <a:lstStyle/>
          <a:p>
            <a:pPr algn="l"/>
            <a:r>
              <a:rPr lang="de-DE" sz="4800" dirty="0" err="1"/>
              <a:t>SoftwareTools</a:t>
            </a:r>
            <a:r>
              <a:rPr lang="de-DE" sz="4800" dirty="0"/>
              <a:t> </a:t>
            </a:r>
            <a:r>
              <a:rPr lang="de-DE" sz="4800" dirty="0" err="1"/>
              <a:t>Required</a:t>
            </a:r>
            <a:endParaRPr lang="de-DE" sz="4800" dirty="0"/>
          </a:p>
        </p:txBody>
      </p:sp>
      <p:sp>
        <p:nvSpPr>
          <p:cNvPr id="5" name="Subtitle 4"/>
          <p:cNvSpPr>
            <a:spLocks noGrp="1"/>
          </p:cNvSpPr>
          <p:nvPr>
            <p:ph type="subTitle" idx="1"/>
          </p:nvPr>
        </p:nvSpPr>
        <p:spPr>
          <a:xfrm>
            <a:off x="1524000" y="2501770"/>
            <a:ext cx="9144000" cy="2648728"/>
          </a:xfrm>
        </p:spPr>
        <p:txBody>
          <a:bodyPr>
            <a:normAutofit/>
          </a:bodyPr>
          <a:lstStyle/>
          <a:p>
            <a:pPr marL="342900" indent="-342900" algn="l">
              <a:lnSpc>
                <a:spcPct val="150000"/>
              </a:lnSpc>
              <a:buFont typeface="Arial" panose="020B0604020202020204" pitchFamily="34" charset="0"/>
              <a:buChar char="•"/>
            </a:pPr>
            <a:r>
              <a:rPr lang="en-US" dirty="0"/>
              <a:t>MATLAB R2019a or Higher</a:t>
            </a:r>
          </a:p>
          <a:p>
            <a:pPr marL="342900" indent="-342900" algn="l">
              <a:lnSpc>
                <a:spcPct val="150000"/>
              </a:lnSpc>
              <a:buFont typeface="Arial" panose="020B0604020202020204" pitchFamily="34" charset="0"/>
              <a:buChar char="•"/>
            </a:pPr>
            <a:r>
              <a:rPr lang="en-US" dirty="0"/>
              <a:t>Image Processing Toolbox</a:t>
            </a:r>
          </a:p>
          <a:p>
            <a:pPr marL="342900" indent="-342900" algn="l">
              <a:lnSpc>
                <a:spcPct val="150000"/>
              </a:lnSpc>
              <a:buFont typeface="Arial" panose="020B0604020202020204" pitchFamily="34" charset="0"/>
              <a:buChar char="•"/>
            </a:pPr>
            <a:r>
              <a:rPr lang="en-US" dirty="0"/>
              <a:t>Wavelet Toolbox</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8</a:t>
            </a:fld>
            <a:endParaRPr lang="en-US"/>
          </a:p>
        </p:txBody>
      </p:sp>
    </p:spTree>
    <p:extLst>
      <p:ext uri="{BB962C8B-B14F-4D97-AF65-F5344CB8AC3E}">
        <p14:creationId xmlns:p14="http://schemas.microsoft.com/office/powerpoint/2010/main" val="2783165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496" y="1082354"/>
            <a:ext cx="10057157" cy="914397"/>
          </a:xfrm>
        </p:spPr>
        <p:txBody>
          <a:bodyPr>
            <a:noAutofit/>
          </a:bodyPr>
          <a:lstStyle/>
          <a:p>
            <a:pPr algn="l"/>
            <a:r>
              <a:rPr lang="de-DE" sz="4800" dirty="0"/>
              <a:t>Different </a:t>
            </a:r>
            <a:r>
              <a:rPr lang="de-DE" sz="4800" dirty="0" err="1"/>
              <a:t>Types</a:t>
            </a:r>
            <a:r>
              <a:rPr lang="de-DE" sz="4800" dirty="0"/>
              <a:t> </a:t>
            </a:r>
            <a:r>
              <a:rPr lang="de-DE" sz="4800" dirty="0" err="1"/>
              <a:t>of</a:t>
            </a:r>
            <a:r>
              <a:rPr lang="de-DE" sz="4800" dirty="0"/>
              <a:t> </a:t>
            </a:r>
            <a:r>
              <a:rPr lang="de-DE" sz="4800" dirty="0" err="1"/>
              <a:t>Denoising</a:t>
            </a:r>
            <a:r>
              <a:rPr lang="de-DE" sz="4800" dirty="0"/>
              <a:t> Filters</a:t>
            </a:r>
          </a:p>
        </p:txBody>
      </p:sp>
      <p:sp>
        <p:nvSpPr>
          <p:cNvPr id="5" name="Subtitle 4"/>
          <p:cNvSpPr>
            <a:spLocks noGrp="1"/>
          </p:cNvSpPr>
          <p:nvPr>
            <p:ph type="subTitle" idx="1"/>
          </p:nvPr>
        </p:nvSpPr>
        <p:spPr>
          <a:xfrm>
            <a:off x="1571305" y="2501770"/>
            <a:ext cx="3243291" cy="3273876"/>
          </a:xfrm>
        </p:spPr>
        <p:txBody>
          <a:bodyPr>
            <a:normAutofit lnSpcReduction="10000"/>
          </a:bodyPr>
          <a:lstStyle/>
          <a:p>
            <a:pPr>
              <a:lnSpc>
                <a:spcPct val="150000"/>
              </a:lnSpc>
            </a:pPr>
            <a:r>
              <a:rPr lang="en-US" b="1" dirty="0"/>
              <a:t>By Using Filters</a:t>
            </a:r>
          </a:p>
          <a:p>
            <a:pPr marL="541338" indent="-342900">
              <a:lnSpc>
                <a:spcPct val="150000"/>
              </a:lnSpc>
              <a:buFont typeface="Arial" panose="020B0604020202020204" pitchFamily="34" charset="0"/>
              <a:buChar char="•"/>
            </a:pPr>
            <a:r>
              <a:rPr lang="en-US" dirty="0"/>
              <a:t>Gaussian Filter</a:t>
            </a:r>
          </a:p>
          <a:p>
            <a:pPr marL="541338" indent="-342900">
              <a:lnSpc>
                <a:spcPct val="150000"/>
              </a:lnSpc>
              <a:buFont typeface="Arial" panose="020B0604020202020204" pitchFamily="34" charset="0"/>
              <a:buChar char="•"/>
            </a:pPr>
            <a:r>
              <a:rPr lang="en-US" dirty="0"/>
              <a:t>Average Filter</a:t>
            </a:r>
          </a:p>
          <a:p>
            <a:pPr marL="541338" indent="-342900">
              <a:lnSpc>
                <a:spcPct val="150000"/>
              </a:lnSpc>
              <a:buFont typeface="Arial" panose="020B0604020202020204" pitchFamily="34" charset="0"/>
              <a:buChar char="•"/>
            </a:pPr>
            <a:r>
              <a:rPr lang="en-US" dirty="0"/>
              <a:t>Wiener Filter</a:t>
            </a:r>
          </a:p>
          <a:p>
            <a:pPr marL="541338" indent="-342900">
              <a:lnSpc>
                <a:spcPct val="150000"/>
              </a:lnSpc>
              <a:buFont typeface="Arial" panose="020B0604020202020204" pitchFamily="34" charset="0"/>
              <a:buChar char="•"/>
            </a:pPr>
            <a:r>
              <a:rPr lang="en-US" dirty="0"/>
              <a:t>Median Filter</a:t>
            </a:r>
          </a:p>
        </p:txBody>
      </p:sp>
      <p:pic>
        <p:nvPicPr>
          <p:cNvPr id="6" name="Grafik 1"/>
          <p:cNvPicPr/>
          <p:nvPr/>
        </p:nvPicPr>
        <p:blipFill>
          <a:blip r:embed="rId2"/>
          <a:srcRect/>
          <a:stretch>
            <a:fillRect/>
          </a:stretch>
        </p:blipFill>
        <p:spPr>
          <a:xfrm>
            <a:off x="9318170" y="250371"/>
            <a:ext cx="2569575" cy="803365"/>
          </a:xfrm>
          <a:prstGeom prst="rect">
            <a:avLst/>
          </a:prstGeom>
          <a:noFill/>
          <a:ln>
            <a:noFill/>
            <a:prstDash/>
          </a:ln>
        </p:spPr>
      </p:pic>
      <p:sp>
        <p:nvSpPr>
          <p:cNvPr id="7" name="Footer Placeholder 6"/>
          <p:cNvSpPr>
            <a:spLocks noGrp="1"/>
          </p:cNvSpPr>
          <p:nvPr>
            <p:ph type="ftr" sz="quarter" idx="11"/>
          </p:nvPr>
        </p:nvSpPr>
        <p:spPr/>
        <p:txBody>
          <a:bodyPr/>
          <a:lstStyle/>
          <a:p>
            <a:pPr>
              <a:spcAft>
                <a:spcPts val="600"/>
              </a:spcAft>
            </a:pPr>
            <a:r>
              <a:rPr lang="en-US" dirty="0">
                <a:solidFill>
                  <a:schemeClr val="tx1">
                    <a:alpha val="80000"/>
                  </a:schemeClr>
                </a:solidFill>
              </a:rPr>
              <a:t>Image Denoising by Using Wavelet Transform</a:t>
            </a:r>
          </a:p>
        </p:txBody>
      </p:sp>
      <p:sp>
        <p:nvSpPr>
          <p:cNvPr id="8" name="Slide Number Placeholder 7"/>
          <p:cNvSpPr>
            <a:spLocks noGrp="1"/>
          </p:cNvSpPr>
          <p:nvPr>
            <p:ph type="sldNum" sz="quarter" idx="12"/>
          </p:nvPr>
        </p:nvSpPr>
        <p:spPr/>
        <p:txBody>
          <a:bodyPr/>
          <a:lstStyle/>
          <a:p>
            <a:fld id="{C57B0FAC-BAFA-493D-9228-E427540AD988}" type="slidenum">
              <a:rPr lang="en-US" smtClean="0"/>
              <a:t>9</a:t>
            </a:fld>
            <a:endParaRPr lang="en-US"/>
          </a:p>
        </p:txBody>
      </p:sp>
      <p:sp>
        <p:nvSpPr>
          <p:cNvPr id="9" name="Subtitle 4">
            <a:extLst>
              <a:ext uri="{FF2B5EF4-FFF2-40B4-BE49-F238E27FC236}">
                <a16:creationId xmlns:a16="http://schemas.microsoft.com/office/drawing/2014/main" id="{C1575B72-FE74-4004-8378-5A58D1F0A375}"/>
              </a:ext>
            </a:extLst>
          </p:cNvPr>
          <p:cNvSpPr txBox="1">
            <a:spLocks/>
          </p:cNvSpPr>
          <p:nvPr/>
        </p:nvSpPr>
        <p:spPr>
          <a:xfrm>
            <a:off x="6448073" y="2296496"/>
            <a:ext cx="5028579" cy="327387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endParaRPr lang="de-DE" dirty="0"/>
          </a:p>
        </p:txBody>
      </p:sp>
    </p:spTree>
    <p:extLst>
      <p:ext uri="{BB962C8B-B14F-4D97-AF65-F5344CB8AC3E}">
        <p14:creationId xmlns:p14="http://schemas.microsoft.com/office/powerpoint/2010/main" val="33239631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662</Words>
  <Application>Microsoft Office PowerPoint</Application>
  <PresentationFormat>Breitbild</PresentationFormat>
  <Paragraphs>134</Paragraphs>
  <Slides>28</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28</vt:i4>
      </vt:variant>
    </vt:vector>
  </HeadingPairs>
  <TitlesOfParts>
    <vt:vector size="33" baseType="lpstr">
      <vt:lpstr>Arial</vt:lpstr>
      <vt:lpstr>Calibri</vt:lpstr>
      <vt:lpstr>Calibri Light</vt:lpstr>
      <vt:lpstr>Courier New</vt:lpstr>
      <vt:lpstr>Office Theme</vt:lpstr>
      <vt:lpstr>Image Denoising by Using Wavelet Transform </vt:lpstr>
      <vt:lpstr>Discussion Topics</vt:lpstr>
      <vt:lpstr>Why Wavelet Transform?</vt:lpstr>
      <vt:lpstr>Image Denoising</vt:lpstr>
      <vt:lpstr>Goal of the Project</vt:lpstr>
      <vt:lpstr>Different Types of Noise</vt:lpstr>
      <vt:lpstr>Different Noisy Images</vt:lpstr>
      <vt:lpstr>SoftwareTools Required</vt:lpstr>
      <vt:lpstr>Different Types of Denoising Filters</vt:lpstr>
      <vt:lpstr>Applying Gaussian Noise on Original Image</vt:lpstr>
      <vt:lpstr>MATLAB Code for Denoising by Different Filters on Gaussian Noise</vt:lpstr>
      <vt:lpstr>Denoising by Different Filters on Gaussian Noise</vt:lpstr>
      <vt:lpstr>Applying Speckle Noise on Original Image</vt:lpstr>
      <vt:lpstr>MATLAB Code for Denoising by Different Filters on Speckle Noise</vt:lpstr>
      <vt:lpstr>Denoising by Different Filters on Speckle Noise</vt:lpstr>
      <vt:lpstr>Applying Salt and Pepper Noise on Original Image</vt:lpstr>
      <vt:lpstr>MATLAB Code for Denoising by Different Filters on Salt &amp; Pepper Noise</vt:lpstr>
      <vt:lpstr>Denoising by Different Filters on Speckle Noise</vt:lpstr>
      <vt:lpstr>Denoising by Wavelet Based Threshold Methods:</vt:lpstr>
      <vt:lpstr>MATLAB Code for Denoising by Bayes Shrink on Gaussian Noise</vt:lpstr>
      <vt:lpstr>Denoising by Bayes Shrink on Gaussian Noise with Median Threshold</vt:lpstr>
      <vt:lpstr>MATLAB Code for Denoising by Visu Shrink on Gaussian Noise</vt:lpstr>
      <vt:lpstr>Denoising by VisuShrink on Gaussian Noise with Hard Threshold</vt:lpstr>
      <vt:lpstr>MATLAB Code for Denoising by SURE Shrink on Gaussian Noise</vt:lpstr>
      <vt:lpstr>Denoising by SURE Shrink on Gaussian Noise with Hard Threshold</vt:lpstr>
      <vt:lpstr>Signal Noise Ratio (SNR)</vt:lpstr>
      <vt:lpstr>Conclusion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Denoising by Using Wavelet Transform </dc:title>
  <dc:creator>Mohammad Mostafa Bepari</dc:creator>
  <cp:lastModifiedBy>Mohammad Mostafa Bepari</cp:lastModifiedBy>
  <cp:revision>20</cp:revision>
  <dcterms:created xsi:type="dcterms:W3CDTF">2020-06-28T09:43:21Z</dcterms:created>
  <dcterms:modified xsi:type="dcterms:W3CDTF">2020-06-28T22:37:57Z</dcterms:modified>
</cp:coreProperties>
</file>